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98"/>
  </p:notesMasterIdLst>
  <p:sldIdLst>
    <p:sldId id="285" r:id="rId2"/>
    <p:sldId id="340" r:id="rId3"/>
    <p:sldId id="363" r:id="rId4"/>
    <p:sldId id="415" r:id="rId5"/>
    <p:sldId id="442" r:id="rId6"/>
    <p:sldId id="443" r:id="rId7"/>
    <p:sldId id="444" r:id="rId8"/>
    <p:sldId id="445" r:id="rId9"/>
    <p:sldId id="447" r:id="rId10"/>
    <p:sldId id="448" r:id="rId11"/>
    <p:sldId id="449" r:id="rId12"/>
    <p:sldId id="450" r:id="rId13"/>
    <p:sldId id="451" r:id="rId14"/>
    <p:sldId id="452" r:id="rId15"/>
    <p:sldId id="453" r:id="rId16"/>
    <p:sldId id="454" r:id="rId17"/>
    <p:sldId id="455" r:id="rId18"/>
    <p:sldId id="456" r:id="rId19"/>
    <p:sldId id="457" r:id="rId20"/>
    <p:sldId id="458" r:id="rId21"/>
    <p:sldId id="459" r:id="rId22"/>
    <p:sldId id="460" r:id="rId23"/>
    <p:sldId id="461" r:id="rId24"/>
    <p:sldId id="462" r:id="rId25"/>
    <p:sldId id="463" r:id="rId26"/>
    <p:sldId id="465" r:id="rId27"/>
    <p:sldId id="464" r:id="rId28"/>
    <p:sldId id="466" r:id="rId29"/>
    <p:sldId id="468" r:id="rId30"/>
    <p:sldId id="469" r:id="rId31"/>
    <p:sldId id="470" r:id="rId32"/>
    <p:sldId id="471" r:id="rId33"/>
    <p:sldId id="472" r:id="rId34"/>
    <p:sldId id="473" r:id="rId35"/>
    <p:sldId id="474" r:id="rId36"/>
    <p:sldId id="475" r:id="rId37"/>
    <p:sldId id="476" r:id="rId38"/>
    <p:sldId id="477" r:id="rId39"/>
    <p:sldId id="478" r:id="rId40"/>
    <p:sldId id="479" r:id="rId41"/>
    <p:sldId id="480" r:id="rId42"/>
    <p:sldId id="481" r:id="rId43"/>
    <p:sldId id="482" r:id="rId44"/>
    <p:sldId id="483" r:id="rId45"/>
    <p:sldId id="484" r:id="rId46"/>
    <p:sldId id="485" r:id="rId47"/>
    <p:sldId id="486" r:id="rId48"/>
    <p:sldId id="487" r:id="rId49"/>
    <p:sldId id="488" r:id="rId50"/>
    <p:sldId id="489" r:id="rId51"/>
    <p:sldId id="490" r:id="rId52"/>
    <p:sldId id="491" r:id="rId53"/>
    <p:sldId id="492" r:id="rId54"/>
    <p:sldId id="493" r:id="rId55"/>
    <p:sldId id="494" r:id="rId56"/>
    <p:sldId id="495" r:id="rId57"/>
    <p:sldId id="496" r:id="rId58"/>
    <p:sldId id="497" r:id="rId59"/>
    <p:sldId id="498" r:id="rId60"/>
    <p:sldId id="499" r:id="rId61"/>
    <p:sldId id="500" r:id="rId62"/>
    <p:sldId id="501" r:id="rId63"/>
    <p:sldId id="502" r:id="rId64"/>
    <p:sldId id="503" r:id="rId65"/>
    <p:sldId id="504" r:id="rId66"/>
    <p:sldId id="505" r:id="rId67"/>
    <p:sldId id="506" r:id="rId68"/>
    <p:sldId id="507" r:id="rId69"/>
    <p:sldId id="508" r:id="rId70"/>
    <p:sldId id="509" r:id="rId71"/>
    <p:sldId id="510" r:id="rId72"/>
    <p:sldId id="511" r:id="rId73"/>
    <p:sldId id="512" r:id="rId74"/>
    <p:sldId id="513" r:id="rId75"/>
    <p:sldId id="514" r:id="rId76"/>
    <p:sldId id="516" r:id="rId77"/>
    <p:sldId id="517" r:id="rId78"/>
    <p:sldId id="518" r:id="rId79"/>
    <p:sldId id="519" r:id="rId80"/>
    <p:sldId id="520" r:id="rId81"/>
    <p:sldId id="515" r:id="rId82"/>
    <p:sldId id="521" r:id="rId83"/>
    <p:sldId id="522" r:id="rId84"/>
    <p:sldId id="523" r:id="rId85"/>
    <p:sldId id="524" r:id="rId86"/>
    <p:sldId id="525" r:id="rId87"/>
    <p:sldId id="526" r:id="rId88"/>
    <p:sldId id="527" r:id="rId89"/>
    <p:sldId id="528" r:id="rId90"/>
    <p:sldId id="529" r:id="rId91"/>
    <p:sldId id="530" r:id="rId92"/>
    <p:sldId id="531" r:id="rId93"/>
    <p:sldId id="532" r:id="rId94"/>
    <p:sldId id="533" r:id="rId95"/>
    <p:sldId id="534" r:id="rId96"/>
    <p:sldId id="362" r:id="rId97"/>
  </p:sldIdLst>
  <p:sldSz cx="9144000" cy="5143500" type="screen16x9"/>
  <p:notesSz cx="6858000" cy="9144000"/>
  <p:embeddedFontLst>
    <p:embeddedFont>
      <p:font typeface="Calibri" panose="020F0502020204030204" pitchFamily="34" charset="0"/>
      <p:regular r:id="rId99"/>
      <p:bold r:id="rId100"/>
      <p:italic r:id="rId101"/>
      <p:boldItalic r:id="rId10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62F3A"/>
    <a:srgbClr val="1D232B"/>
    <a:srgbClr val="2E3948"/>
    <a:srgbClr val="364354"/>
    <a:srgbClr val="3B49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B34A898-46EA-4B9D-9766-E5DEA2A41F6B}">
  <a:tblStyle styleId="{BB34A898-46EA-4B9D-9766-E5DEA2A41F6B}"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40" autoAdjust="0"/>
    <p:restoredTop sz="94660"/>
  </p:normalViewPr>
  <p:slideViewPr>
    <p:cSldViewPr snapToGrid="0">
      <p:cViewPr varScale="1">
        <p:scale>
          <a:sx n="151" d="100"/>
          <a:sy n="151" d="100"/>
        </p:scale>
        <p:origin x="396" y="13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4.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1.fntdata"/><Relationship Id="rId10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2.fntdata"/><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notesMaster" Target="notesMasters/notesMaster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33052656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Shape 3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7" name="Shape 32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51443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 3 columns">
    <p:spTree>
      <p:nvGrpSpPr>
        <p:cNvPr id="1" name="Shape 208"/>
        <p:cNvGrpSpPr/>
        <p:nvPr/>
      </p:nvGrpSpPr>
      <p:grpSpPr>
        <a:xfrm>
          <a:off x="0" y="0"/>
          <a:ext cx="0" cy="0"/>
          <a:chOff x="0" y="0"/>
          <a:chExt cx="0" cy="0"/>
        </a:xfrm>
      </p:grpSpPr>
    </p:spTree>
    <p:extLst>
      <p:ext uri="{BB962C8B-B14F-4D97-AF65-F5344CB8AC3E}">
        <p14:creationId xmlns:p14="http://schemas.microsoft.com/office/powerpoint/2010/main" val="3822425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194376616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 name="Picture 4" descr="Shape, square&#10;&#10;Description automatically generated">
            <a:extLst>
              <a:ext uri="{FF2B5EF4-FFF2-40B4-BE49-F238E27FC236}">
                <a16:creationId xmlns:a16="http://schemas.microsoft.com/office/drawing/2014/main" id="{4792DC01-6938-1C5F-F1A1-A42C9546519E}"/>
              </a:ext>
            </a:extLst>
          </p:cNvPr>
          <p:cNvPicPr>
            <a:picLocks noChangeAspect="1"/>
          </p:cNvPicPr>
          <p:nvPr userDrawn="1"/>
        </p:nvPicPr>
        <p:blipFill>
          <a:blip r:embed="rId4"/>
          <a:stretch>
            <a:fillRect/>
          </a:stretch>
        </p:blipFill>
        <p:spPr>
          <a:xfrm>
            <a:off x="-4210" y="1192"/>
            <a:ext cx="9148210" cy="806002"/>
          </a:xfrm>
          <a:prstGeom prst="rect">
            <a:avLst/>
          </a:prstGeom>
        </p:spPr>
      </p:pic>
    </p:spTree>
    <p:extLst>
      <p:ext uri="{BB962C8B-B14F-4D97-AF65-F5344CB8AC3E}">
        <p14:creationId xmlns:p14="http://schemas.microsoft.com/office/powerpoint/2010/main" val="3798046396"/>
      </p:ext>
    </p:extLst>
  </p:cSld>
  <p:clrMap bg1="lt1" tx1="dk1" bg2="lt2" tx2="dk2" accent1="accent1" accent2="accent2" accent3="accent3" accent4="accent4" accent5="accent5" accent6="accent6" hlink="hlink" folHlink="folHlink"/>
  <p:sldLayoutIdLst>
    <p:sldLayoutId id="2147483670" r:id="rId1"/>
    <p:sldLayoutId id="2147483685" r:id="rId2"/>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ru-RU"/>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6" name="Rectangle 5">
            <a:extLst>
              <a:ext uri="{FF2B5EF4-FFF2-40B4-BE49-F238E27FC236}">
                <a16:creationId xmlns:a16="http://schemas.microsoft.com/office/drawing/2014/main" id="{E0699D07-8D28-45E9-A83D-36041781A98F}"/>
              </a:ext>
            </a:extLst>
          </p:cNvPr>
          <p:cNvSpPr/>
          <p:nvPr/>
        </p:nvSpPr>
        <p:spPr>
          <a:xfrm>
            <a:off x="0" y="2248584"/>
            <a:ext cx="9144000" cy="646331"/>
          </a:xfrm>
          <a:prstGeom prst="rect">
            <a:avLst/>
          </a:prstGeom>
        </p:spPr>
        <p:txBody>
          <a:bodyPr wrap="square">
            <a:spAutoFit/>
          </a:bodyPr>
          <a:lstStyle/>
          <a:p>
            <a:pPr algn="ctr"/>
            <a:r>
              <a:rPr lang="en-US" sz="3600" b="1" dirty="0">
                <a:ln w="0"/>
                <a:solidFill>
                  <a:schemeClr val="tx1"/>
                </a:solidFill>
                <a:effectLst>
                  <a:outerShdw blurRad="38100" dist="19050" dir="2700000" algn="tl" rotWithShape="0">
                    <a:schemeClr val="dk1">
                      <a:alpha val="40000"/>
                    </a:schemeClr>
                  </a:outerShdw>
                </a:effectLst>
                <a:latin typeface="+mn-lt"/>
                <a:cs typeface="Arial" panose="020B0604020202020204" pitchFamily="34" charset="0"/>
              </a:rPr>
              <a:t>Networking in the Cloud</a:t>
            </a:r>
          </a:p>
        </p:txBody>
      </p:sp>
    </p:spTree>
    <p:extLst>
      <p:ext uri="{BB962C8B-B14F-4D97-AF65-F5344CB8AC3E}">
        <p14:creationId xmlns:p14="http://schemas.microsoft.com/office/powerpoint/2010/main" val="2987025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762000" y="1225550"/>
            <a:ext cx="8026400" cy="3067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a:t>
            </a:r>
          </a:p>
          <a:p>
            <a:pPr lvl="0"/>
            <a:endParaRPr lang="en-US" altLang="en-PK" sz="1600" dirty="0"/>
          </a:p>
          <a:p>
            <a:pPr lvl="0"/>
            <a:r>
              <a:rPr lang="en-US" altLang="en-PK" sz="1600" b="1" dirty="0"/>
              <a:t>Development of Ethernet</a:t>
            </a:r>
          </a:p>
          <a:p>
            <a:pPr lvl="0"/>
            <a:endParaRPr lang="en-US" altLang="en-PK" sz="1600" b="1" dirty="0"/>
          </a:p>
          <a:p>
            <a:pPr lvl="0"/>
            <a:r>
              <a:rPr lang="en-US" altLang="en-PK" sz="1600" dirty="0"/>
              <a:t>All three were made LAN standards because it was difficult for the IEEE officials to decide which of the three was the most appropriate for a LAN standard.</a:t>
            </a:r>
          </a:p>
          <a:p>
            <a:pPr lvl="0"/>
            <a:endParaRPr lang="en-US" altLang="en-PK" sz="1600" dirty="0"/>
          </a:p>
          <a:p>
            <a:pPr marL="285750" lvl="0" indent="-285750">
              <a:buFont typeface="Arial" panose="020B0604020202020204" pitchFamily="34" charset="0"/>
              <a:buChar char="•"/>
            </a:pPr>
            <a:r>
              <a:rPr lang="en-US" altLang="en-PK" sz="1600" dirty="0"/>
              <a:t>The IEEE adopted the Ethernet as a standard IEEE standard 802.3</a:t>
            </a:r>
          </a:p>
          <a:p>
            <a:pPr marL="285750" lvl="0" indent="-285750">
              <a:buFont typeface="Arial" panose="020B0604020202020204" pitchFamily="34" charset="0"/>
              <a:buChar char="•"/>
            </a:pPr>
            <a:r>
              <a:rPr lang="en-US" altLang="en-PK" sz="1600" dirty="0"/>
              <a:t>The other two standards were IEEE standard 802.4 and IEEE standard 802.5</a:t>
            </a:r>
          </a:p>
          <a:p>
            <a:pPr marL="285750" lvl="0" indent="-285750">
              <a:buFont typeface="Arial" panose="020B0604020202020204" pitchFamily="34" charset="0"/>
              <a:buChar char="•"/>
            </a:pPr>
            <a:r>
              <a:rPr lang="en-US" altLang="en-PK" sz="1600" dirty="0"/>
              <a:t>IEEE has standardized a number of local area networks and metropolitan area networks under the name of IEEE 802.</a:t>
            </a:r>
          </a:p>
        </p:txBody>
      </p:sp>
    </p:spTree>
    <p:extLst>
      <p:ext uri="{BB962C8B-B14F-4D97-AF65-F5344CB8AC3E}">
        <p14:creationId xmlns:p14="http://schemas.microsoft.com/office/powerpoint/2010/main" val="1806953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130300" y="1282700"/>
            <a:ext cx="7061200" cy="3067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Standard</a:t>
            </a:r>
          </a:p>
          <a:p>
            <a:pPr lvl="0"/>
            <a:endParaRPr lang="en-US" altLang="en-PK" sz="1600" dirty="0"/>
          </a:p>
          <a:p>
            <a:pPr marL="285750" lvl="0" indent="-285750">
              <a:buFont typeface="Arial" panose="020B0604020202020204" pitchFamily="34" charset="0"/>
              <a:buChar char="•"/>
            </a:pPr>
            <a:r>
              <a:rPr lang="en-US" altLang="en-PK" sz="1600" dirty="0"/>
              <a:t>Traditional Ethernet Uses bus/star topology</a:t>
            </a:r>
          </a:p>
          <a:p>
            <a:pPr marL="285750" lvl="0" indent="-285750">
              <a:buFont typeface="Arial" panose="020B0604020202020204" pitchFamily="34" charset="0"/>
              <a:buChar char="•"/>
            </a:pPr>
            <a:r>
              <a:rPr lang="en-US" altLang="en-PK" sz="1600" dirty="0"/>
              <a:t>Uses 1-persistent CSMA/CD.</a:t>
            </a:r>
          </a:p>
          <a:p>
            <a:pPr marL="285750" lvl="0" indent="-285750">
              <a:buFont typeface="Arial" panose="020B0604020202020204" pitchFamily="34" charset="0"/>
              <a:buChar char="•"/>
            </a:pPr>
            <a:r>
              <a:rPr lang="en-US" altLang="en-PK" sz="1600" dirty="0"/>
              <a:t>Defines 10Mbps Ethernet.</a:t>
            </a:r>
          </a:p>
          <a:p>
            <a:pPr marL="285750" lvl="0" indent="-285750">
              <a:buFont typeface="Arial" panose="020B0604020202020204" pitchFamily="34" charset="0"/>
              <a:buChar char="•"/>
            </a:pPr>
            <a:r>
              <a:rPr lang="en-US" altLang="en-PK" sz="1600" dirty="0"/>
              <a:t>It is typically used to connect PCs, workstations, Printers, file servers and even mainframes.</a:t>
            </a:r>
          </a:p>
        </p:txBody>
      </p:sp>
    </p:spTree>
    <p:extLst>
      <p:ext uri="{BB962C8B-B14F-4D97-AF65-F5344CB8AC3E}">
        <p14:creationId xmlns:p14="http://schemas.microsoft.com/office/powerpoint/2010/main" val="2720074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952625" y="1130300"/>
            <a:ext cx="5238750" cy="3321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MAC Layer</a:t>
            </a:r>
          </a:p>
          <a:p>
            <a:pPr lvl="0"/>
            <a:r>
              <a:rPr lang="en-US" altLang="en-PK" sz="1600" b="1" dirty="0"/>
              <a:t>Issues</a:t>
            </a:r>
          </a:p>
          <a:p>
            <a:pPr lvl="0"/>
            <a:endParaRPr lang="en-US" altLang="en-PK" sz="1600" dirty="0"/>
          </a:p>
          <a:p>
            <a:pPr marL="285750" lvl="0" indent="-285750">
              <a:buFont typeface="Arial" panose="020B0604020202020204" pitchFamily="34" charset="0"/>
              <a:buChar char="•"/>
            </a:pPr>
            <a:r>
              <a:rPr lang="en-US" altLang="en-PK" sz="1600" dirty="0"/>
              <a:t>MAC Layer Issues</a:t>
            </a:r>
          </a:p>
          <a:p>
            <a:pPr lvl="2"/>
            <a:r>
              <a:rPr lang="en-US" altLang="en-PK" sz="1600" dirty="0"/>
              <a:t>	Frame Format</a:t>
            </a:r>
          </a:p>
          <a:p>
            <a:pPr lvl="2"/>
            <a:r>
              <a:rPr lang="en-US" altLang="en-PK" sz="1600" dirty="0"/>
              <a:t>		Frame assembly</a:t>
            </a:r>
          </a:p>
          <a:p>
            <a:pPr lvl="2"/>
            <a:r>
              <a:rPr lang="en-US" altLang="en-PK" sz="1600" dirty="0"/>
              <a:t>		Max and Min frame</a:t>
            </a:r>
          </a:p>
          <a:p>
            <a:pPr lvl="2"/>
            <a:r>
              <a:rPr lang="en-US" altLang="en-PK" sz="1600" dirty="0"/>
              <a:t>	Addressing</a:t>
            </a:r>
          </a:p>
          <a:p>
            <a:pPr lvl="2"/>
            <a:r>
              <a:rPr lang="en-US" altLang="en-PK" sz="1600" dirty="0"/>
              <a:t>		Address Format</a:t>
            </a:r>
          </a:p>
          <a:p>
            <a:pPr lvl="2"/>
            <a:r>
              <a:rPr lang="en-US" altLang="en-PK" sz="1600" dirty="0"/>
              <a:t>		Address transmission</a:t>
            </a:r>
          </a:p>
          <a:p>
            <a:pPr lvl="2"/>
            <a:r>
              <a:rPr lang="en-US" altLang="en-PK" sz="1600" dirty="0"/>
              <a:t>	Slot time</a:t>
            </a:r>
          </a:p>
          <a:p>
            <a:pPr lvl="2"/>
            <a:r>
              <a:rPr lang="en-US" altLang="en-PK" sz="1600" dirty="0"/>
              <a:t>	Maximum Network length</a:t>
            </a:r>
          </a:p>
        </p:txBody>
      </p:sp>
    </p:spTree>
    <p:extLst>
      <p:ext uri="{BB962C8B-B14F-4D97-AF65-F5344CB8AC3E}">
        <p14:creationId xmlns:p14="http://schemas.microsoft.com/office/powerpoint/2010/main" val="2788882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952625" y="1130300"/>
            <a:ext cx="5238750" cy="22669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marL="285750" lvl="0" indent="-285750">
              <a:buFont typeface="Arial" panose="020B0604020202020204" pitchFamily="34" charset="0"/>
              <a:buChar char="•"/>
            </a:pPr>
            <a:r>
              <a:rPr lang="en-US" altLang="en-PK" sz="1600" dirty="0"/>
              <a:t>The Ethernet frame contains seven fields.</a:t>
            </a:r>
          </a:p>
          <a:p>
            <a:pPr marL="285750" lvl="0" indent="-285750">
              <a:buFont typeface="Arial" panose="020B0604020202020204" pitchFamily="34" charset="0"/>
              <a:buChar char="•"/>
            </a:pPr>
            <a:r>
              <a:rPr lang="en-US" altLang="en-PK" sz="1600" dirty="0"/>
              <a:t>See the frame structure below.</a:t>
            </a:r>
          </a:p>
        </p:txBody>
      </p:sp>
    </p:spTree>
    <p:extLst>
      <p:ext uri="{BB962C8B-B14F-4D97-AF65-F5344CB8AC3E}">
        <p14:creationId xmlns:p14="http://schemas.microsoft.com/office/powerpoint/2010/main" val="3617709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descr="Ethernet Frame Format - Javatpoint">
            <a:extLst>
              <a:ext uri="{FF2B5EF4-FFF2-40B4-BE49-F238E27FC236}">
                <a16:creationId xmlns:a16="http://schemas.microsoft.com/office/drawing/2014/main" id="{11D6542F-780B-69DD-7391-829D662FA4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8250" y="1438275"/>
            <a:ext cx="6667500" cy="226695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1516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39800" y="1130300"/>
            <a:ext cx="7480300" cy="30480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marL="285750" lvl="0" indent="-285750">
              <a:buFont typeface="Arial" panose="020B0604020202020204" pitchFamily="34" charset="0"/>
              <a:buChar char="•"/>
            </a:pPr>
            <a:r>
              <a:rPr lang="en-US" altLang="en-PK" sz="1600" b="1" dirty="0"/>
              <a:t>Preamble:</a:t>
            </a:r>
            <a:r>
              <a:rPr lang="en-US" altLang="en-PK" sz="1600" dirty="0"/>
              <a:t> 7-octet (56 bits) pattern of alternating 0s and 1s used by the receiver to establish bit synchronization. The preamble is added at the physical layer and is not formally part of the frame.</a:t>
            </a:r>
          </a:p>
          <a:p>
            <a:pPr marL="285750" lvl="0" indent="-285750">
              <a:buFont typeface="Arial" panose="020B0604020202020204" pitchFamily="34" charset="0"/>
              <a:buChar char="•"/>
            </a:pPr>
            <a:endParaRPr lang="en-US" altLang="en-PK" sz="1600" dirty="0"/>
          </a:p>
          <a:p>
            <a:pPr marL="285750" lvl="0" indent="-285750">
              <a:buFont typeface="Arial" panose="020B0604020202020204" pitchFamily="34" charset="0"/>
              <a:buChar char="•"/>
            </a:pPr>
            <a:r>
              <a:rPr lang="en-US" altLang="en-PK" sz="1600" b="1" dirty="0"/>
              <a:t>Start of Frame Delimiter (SFD)-1 byte:</a:t>
            </a:r>
            <a:r>
              <a:rPr lang="en-US" altLang="en-PK" sz="1600" dirty="0"/>
              <a:t> the sequence 10101011 indicates the actual start of frame enables receiver to locate the first bit of the rest of the frame.</a:t>
            </a:r>
          </a:p>
          <a:p>
            <a:pPr lvl="2"/>
            <a:r>
              <a:rPr lang="en-US" altLang="en-PK" sz="1600" dirty="0"/>
              <a:t>	The last two bits are 11 and alert the receiver that the next field is 	the destination address. </a:t>
            </a:r>
          </a:p>
        </p:txBody>
      </p:sp>
    </p:spTree>
    <p:extLst>
      <p:ext uri="{BB962C8B-B14F-4D97-AF65-F5344CB8AC3E}">
        <p14:creationId xmlns:p14="http://schemas.microsoft.com/office/powerpoint/2010/main" val="18435481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39800" y="1130300"/>
            <a:ext cx="7480300" cy="30480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marL="285750" lvl="0" indent="-285750">
              <a:buFont typeface="Arial" panose="020B0604020202020204" pitchFamily="34" charset="0"/>
              <a:buChar char="•"/>
            </a:pPr>
            <a:r>
              <a:rPr lang="en-US" altLang="en-PK" sz="1600" b="1" dirty="0"/>
              <a:t>Destination address:</a:t>
            </a:r>
            <a:r>
              <a:rPr lang="en-US" altLang="en-PK" sz="1600" dirty="0"/>
              <a:t> The Destination address is 6 bytes and contains the physical address of the destination station for which frame is intended</a:t>
            </a:r>
          </a:p>
          <a:p>
            <a:pPr marL="285750" lvl="0" indent="-285750">
              <a:buFont typeface="Arial" panose="020B0604020202020204" pitchFamily="34" charset="0"/>
              <a:buChar char="•"/>
            </a:pPr>
            <a:endParaRPr lang="en-US" altLang="en-PK" sz="1600" dirty="0"/>
          </a:p>
          <a:p>
            <a:pPr marL="285750" lvl="0" indent="-285750">
              <a:buFont typeface="Arial" panose="020B0604020202020204" pitchFamily="34" charset="0"/>
              <a:buChar char="•"/>
            </a:pPr>
            <a:r>
              <a:rPr lang="en-US" altLang="en-PK" sz="1600" b="1" dirty="0"/>
              <a:t>Source Address: </a:t>
            </a:r>
            <a:r>
              <a:rPr lang="en-US" altLang="en-PK" sz="1600" dirty="0"/>
              <a:t>The source address is also 6 bytes and contains the physical address of the Station that sent the frame</a:t>
            </a:r>
          </a:p>
        </p:txBody>
      </p:sp>
    </p:spTree>
    <p:extLst>
      <p:ext uri="{BB962C8B-B14F-4D97-AF65-F5344CB8AC3E}">
        <p14:creationId xmlns:p14="http://schemas.microsoft.com/office/powerpoint/2010/main" val="3163708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39800" y="1130300"/>
            <a:ext cx="7480300" cy="30480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b="1" dirty="0"/>
              <a:t>Length/Type:</a:t>
            </a:r>
          </a:p>
          <a:p>
            <a:pPr marL="285750" lvl="0" indent="-285750">
              <a:buFont typeface="Arial" panose="020B0604020202020204" pitchFamily="34" charset="0"/>
              <a:buChar char="•"/>
            </a:pPr>
            <a:r>
              <a:rPr lang="en-US" altLang="en-PK" sz="1600" dirty="0"/>
              <a:t>The field is defined as a length(IEEE) or type field (Original ethernet).</a:t>
            </a:r>
          </a:p>
          <a:p>
            <a:pPr marL="285750" lvl="0" indent="-285750">
              <a:buFont typeface="Arial" panose="020B0604020202020204" pitchFamily="34" charset="0"/>
              <a:buChar char="•"/>
            </a:pPr>
            <a:r>
              <a:rPr lang="en-US" altLang="en-PK" sz="1600" dirty="0"/>
              <a:t>If the value of the field is less than 1518, it is a length field and defines the length of the data field that follows.</a:t>
            </a:r>
          </a:p>
          <a:p>
            <a:pPr lvl="0"/>
            <a:r>
              <a:rPr lang="en-US" altLang="en-PK" sz="1600" dirty="0"/>
              <a:t>	Provides a pointer to the boundary between the end of data and CRC</a:t>
            </a:r>
          </a:p>
          <a:p>
            <a:pPr marL="285750" lvl="0" indent="-285750">
              <a:buFont typeface="Arial" panose="020B0604020202020204" pitchFamily="34" charset="0"/>
              <a:buChar char="•"/>
            </a:pPr>
            <a:r>
              <a:rPr lang="en-US" altLang="en-PK" sz="1600" dirty="0"/>
              <a:t>On the other hand if the value of this field is greater than1536 it defines the type of the PDU packet (higher level protocols ) that is encapsulated in the frame.</a:t>
            </a:r>
          </a:p>
          <a:p>
            <a:pPr lvl="1"/>
            <a:r>
              <a:rPr lang="en-US" altLang="en-PK" sz="1600" dirty="0"/>
              <a:t>	Tells receiver what to do with the frame.</a:t>
            </a:r>
          </a:p>
          <a:p>
            <a:pPr lvl="1"/>
            <a:r>
              <a:rPr lang="en-US" altLang="en-PK" sz="1600" dirty="0"/>
              <a:t>	Multiple network layer protocols may be in use on the  same machine</a:t>
            </a:r>
          </a:p>
          <a:p>
            <a:pPr lvl="1"/>
            <a:r>
              <a:rPr lang="en-US" altLang="en-PK" sz="1600" dirty="0"/>
              <a:t>	The type specifies which process to give the frame to</a:t>
            </a:r>
          </a:p>
        </p:txBody>
      </p:sp>
    </p:spTree>
    <p:extLst>
      <p:ext uri="{BB962C8B-B14F-4D97-AF65-F5344CB8AC3E}">
        <p14:creationId xmlns:p14="http://schemas.microsoft.com/office/powerpoint/2010/main" val="761194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2000250" y="1384300"/>
            <a:ext cx="5708650" cy="24892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b="1" dirty="0"/>
              <a:t>LLC data: </a:t>
            </a:r>
          </a:p>
          <a:p>
            <a:pPr marL="285750" lvl="0" indent="-285750">
              <a:buFont typeface="Arial" panose="020B0604020202020204" pitchFamily="34" charset="0"/>
              <a:buChar char="•"/>
            </a:pPr>
            <a:r>
              <a:rPr lang="en-US" altLang="en-PK" sz="1600" dirty="0"/>
              <a:t>This field carries the data supplied by upper layer protocols.</a:t>
            </a:r>
          </a:p>
          <a:p>
            <a:pPr marL="285750" lvl="0" indent="-285750">
              <a:buFont typeface="Arial" panose="020B0604020202020204" pitchFamily="34" charset="0"/>
              <a:buChar char="•"/>
            </a:pPr>
            <a:r>
              <a:rPr lang="en-US" altLang="en-PK" sz="1600" dirty="0"/>
              <a:t>It is a minimum of 46 and a maximum of 1500 bytes.</a:t>
            </a:r>
          </a:p>
        </p:txBody>
      </p:sp>
    </p:spTree>
    <p:extLst>
      <p:ext uri="{BB962C8B-B14F-4D97-AF65-F5344CB8AC3E}">
        <p14:creationId xmlns:p14="http://schemas.microsoft.com/office/powerpoint/2010/main" val="3930751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b="1" dirty="0"/>
              <a:t>Pad:</a:t>
            </a:r>
            <a:r>
              <a:rPr lang="en-US" altLang="en-PK" sz="1600" dirty="0"/>
              <a:t> Octets added to ensure that frame is </a:t>
            </a:r>
            <a:r>
              <a:rPr lang="en-US" altLang="en-PK" sz="1600" dirty="0" err="1"/>
              <a:t>longenough</a:t>
            </a:r>
            <a:r>
              <a:rPr lang="en-US" altLang="en-PK" sz="1600" dirty="0"/>
              <a:t> for proper CD operation</a:t>
            </a:r>
          </a:p>
          <a:p>
            <a:pPr marL="285750" lvl="0" indent="-285750">
              <a:buFont typeface="Arial" panose="020B0604020202020204" pitchFamily="34" charset="0"/>
              <a:buChar char="•"/>
            </a:pPr>
            <a:r>
              <a:rPr lang="en-US" altLang="en-PK" sz="1600" dirty="0"/>
              <a:t>There is always a minimum data and pad length of 46 bytes i.e. if the data length is 0 bytes, the pad has 46 bytes. If the data field is &gt;= 46 bytes, the pad field reduces to zero</a:t>
            </a:r>
          </a:p>
          <a:p>
            <a:pPr marL="285750" lvl="0" indent="-285750">
              <a:buFont typeface="Arial" panose="020B0604020202020204" pitchFamily="34" charset="0"/>
              <a:buChar char="•"/>
            </a:pPr>
            <a:r>
              <a:rPr lang="en-US" altLang="en-PK" sz="1600" dirty="0"/>
              <a:t>This ensures a minimum frame size of 64 bytes (18 bytes header), which ensures that collision detection works properly</a:t>
            </a:r>
          </a:p>
          <a:p>
            <a:pPr lvl="0"/>
            <a:r>
              <a:rPr lang="en-US" altLang="en-PK" sz="1600" b="1" dirty="0"/>
              <a:t>Frame check sequence:</a:t>
            </a:r>
            <a:r>
              <a:rPr lang="en-US" altLang="en-PK" sz="1600" dirty="0"/>
              <a:t> 32 bit CRC, based on all fields except SFD and FCS. The FCS is generated over the DA, SA, Length/Type, and Data fields.</a:t>
            </a:r>
          </a:p>
        </p:txBody>
      </p:sp>
    </p:spTree>
    <p:extLst>
      <p:ext uri="{BB962C8B-B14F-4D97-AF65-F5344CB8AC3E}">
        <p14:creationId xmlns:p14="http://schemas.microsoft.com/office/powerpoint/2010/main" val="2115694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E54E192-99EA-47E4-A596-0A61643730B9}"/>
              </a:ext>
            </a:extLst>
          </p:cNvPr>
          <p:cNvSpPr/>
          <p:nvPr/>
        </p:nvSpPr>
        <p:spPr>
          <a:xfrm>
            <a:off x="0" y="2033141"/>
            <a:ext cx="9144000" cy="1077218"/>
          </a:xfrm>
          <a:prstGeom prst="rect">
            <a:avLst/>
          </a:prstGeom>
          <a:noFill/>
        </p:spPr>
        <p:txBody>
          <a:bodyPr wrap="square" lIns="91440" tIns="45720" rIns="91440" bIns="45720">
            <a:spAutoFit/>
          </a:bodyPr>
          <a:lstStyle/>
          <a:p>
            <a:pPr algn="ctr"/>
            <a:r>
              <a:rPr lang="en-US" sz="3200" b="1" dirty="0">
                <a:ln w="0"/>
                <a:solidFill>
                  <a:schemeClr val="tx1"/>
                </a:solidFill>
                <a:effectLst>
                  <a:outerShdw blurRad="38100" dist="19050" dir="2700000" algn="tl" rotWithShape="0">
                    <a:schemeClr val="dk1">
                      <a:alpha val="40000"/>
                    </a:schemeClr>
                  </a:outerShdw>
                </a:effectLst>
                <a:latin typeface="+mn-lt"/>
                <a:cs typeface="Arial" panose="020B0604020202020204" pitchFamily="34" charset="0"/>
              </a:rPr>
              <a:t>Technologies and Standards</a:t>
            </a:r>
          </a:p>
          <a:p>
            <a:pPr algn="ctr"/>
            <a:r>
              <a:rPr lang="en-US" sz="3200" b="1" dirty="0">
                <a:ln w="0"/>
                <a:solidFill>
                  <a:schemeClr val="tx1"/>
                </a:solidFill>
                <a:effectLst>
                  <a:outerShdw blurRad="38100" dist="19050" dir="2700000" algn="tl" rotWithShape="0">
                    <a:schemeClr val="dk1">
                      <a:alpha val="40000"/>
                    </a:schemeClr>
                  </a:outerShdw>
                </a:effectLst>
                <a:latin typeface="+mn-lt"/>
                <a:cs typeface="Arial" panose="020B0604020202020204" pitchFamily="34" charset="0"/>
              </a:rPr>
              <a:t>IEEE dot1q, IEEE 802.3</a:t>
            </a:r>
          </a:p>
        </p:txBody>
      </p:sp>
    </p:spTree>
    <p:extLst>
      <p:ext uri="{BB962C8B-B14F-4D97-AF65-F5344CB8AC3E}">
        <p14:creationId xmlns:p14="http://schemas.microsoft.com/office/powerpoint/2010/main" val="4210192186"/>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Frame Assembly</a:t>
            </a:r>
          </a:p>
          <a:p>
            <a:pPr marL="285750" lvl="0" indent="-285750">
              <a:buFont typeface="Arial" panose="020B0604020202020204" pitchFamily="34" charset="0"/>
              <a:buChar char="•"/>
            </a:pPr>
            <a:r>
              <a:rPr lang="en-US" altLang="en-PK" sz="1600" dirty="0"/>
              <a:t>Whenever an end station MAC receives a transmit-frame request with the accompanying address and data information from the LLC sublayer, the MAC begins the transmission sequence by transferring the LLC information into the MAC frame buffer.</a:t>
            </a:r>
          </a:p>
          <a:p>
            <a:pPr marL="285750" lvl="0" indent="-285750">
              <a:buFont typeface="Arial" panose="020B0604020202020204" pitchFamily="34" charset="0"/>
              <a:buChar char="•"/>
            </a:pPr>
            <a:r>
              <a:rPr lang="en-US" altLang="en-PK" sz="1600" dirty="0"/>
              <a:t>The preamble and start-of-frame delimiter are inserted in the PRE and SOF fields.</a:t>
            </a:r>
          </a:p>
          <a:p>
            <a:pPr marL="285750" lvl="0" indent="-285750">
              <a:buFont typeface="Arial" panose="020B0604020202020204" pitchFamily="34" charset="0"/>
              <a:buChar char="•"/>
            </a:pPr>
            <a:r>
              <a:rPr lang="en-US" altLang="en-PK" sz="1600" dirty="0"/>
              <a:t>The destination and source addresses are inserted into the address fields.</a:t>
            </a:r>
          </a:p>
          <a:p>
            <a:pPr marL="285750" lvl="0" indent="-285750">
              <a:buFont typeface="Arial" panose="020B0604020202020204" pitchFamily="34" charset="0"/>
              <a:buChar char="•"/>
            </a:pPr>
            <a:r>
              <a:rPr lang="en-US" altLang="en-PK" sz="1600" dirty="0"/>
              <a:t>The LLC data bytes are counted, and the number of bytes is inserted into the Length / Type field.</a:t>
            </a:r>
          </a:p>
        </p:txBody>
      </p:sp>
    </p:spTree>
    <p:extLst>
      <p:ext uri="{BB962C8B-B14F-4D97-AF65-F5344CB8AC3E}">
        <p14:creationId xmlns:p14="http://schemas.microsoft.com/office/powerpoint/2010/main" val="2204665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Frame Assembly</a:t>
            </a:r>
          </a:p>
          <a:p>
            <a:pPr marL="285750" lvl="0" indent="-285750">
              <a:buFont typeface="Arial" panose="020B0604020202020204" pitchFamily="34" charset="0"/>
              <a:buChar char="•"/>
            </a:pPr>
            <a:r>
              <a:rPr lang="en-US" altLang="en-PK" sz="1600" dirty="0"/>
              <a:t>The LLC data bytes are inserted into the Data field. If the number of LLC data bytes is less than 46, a pad is added to bring the Data field length up to 46.</a:t>
            </a:r>
          </a:p>
          <a:p>
            <a:pPr marL="285750" lvl="0" indent="-285750">
              <a:buFont typeface="Arial" panose="020B0604020202020204" pitchFamily="34" charset="0"/>
              <a:buChar char="•"/>
            </a:pPr>
            <a:r>
              <a:rPr lang="en-US" altLang="en-PK" sz="1600" dirty="0"/>
              <a:t>An FCS value is generated over the DA, SA, Length / Type, and Data fields and is appended to the end of the Data field. </a:t>
            </a:r>
          </a:p>
          <a:p>
            <a:pPr marL="285750" lvl="0" indent="-285750">
              <a:buFont typeface="Arial" panose="020B0604020202020204" pitchFamily="34" charset="0"/>
              <a:buChar char="•"/>
            </a:pPr>
            <a:r>
              <a:rPr lang="en-US" altLang="en-PK" sz="1600" dirty="0"/>
              <a:t>After the frame is assembled, actual frame transmission will depend on whether the MAC is operating in half-duplex or full-duplex mode.</a:t>
            </a:r>
          </a:p>
        </p:txBody>
      </p:sp>
    </p:spTree>
    <p:extLst>
      <p:ext uri="{BB962C8B-B14F-4D97-AF65-F5344CB8AC3E}">
        <p14:creationId xmlns:p14="http://schemas.microsoft.com/office/powerpoint/2010/main" val="35332360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Frame length:</a:t>
            </a:r>
          </a:p>
          <a:p>
            <a:pPr marL="285750" lvl="0" indent="-285750">
              <a:buFont typeface="Arial" panose="020B0604020202020204" pitchFamily="34" charset="0"/>
              <a:buChar char="•"/>
            </a:pPr>
            <a:r>
              <a:rPr lang="en-US" altLang="en-PK" sz="1600" dirty="0"/>
              <a:t>Minimum and maximum frame length</a:t>
            </a:r>
          </a:p>
          <a:p>
            <a:pPr marL="285750" lvl="0" indent="-285750">
              <a:buFont typeface="Arial" panose="020B0604020202020204" pitchFamily="34" charset="0"/>
              <a:buChar char="•"/>
            </a:pPr>
            <a:r>
              <a:rPr lang="en-US" altLang="en-PK" sz="1600" dirty="0"/>
              <a:t>The standard defines the minimum and maximum length of a frame (without preamble and SFD field)</a:t>
            </a:r>
          </a:p>
          <a:p>
            <a:pPr marL="285750" lvl="0" indent="-285750">
              <a:buFont typeface="Arial" panose="020B0604020202020204" pitchFamily="34" charset="0"/>
              <a:buChar char="•"/>
            </a:pPr>
            <a:r>
              <a:rPr lang="en-US" altLang="en-PK" sz="1600" dirty="0"/>
              <a:t>Maximum = as 1518 bytes</a:t>
            </a:r>
          </a:p>
          <a:p>
            <a:pPr marL="285750" lvl="0" indent="-285750">
              <a:buFont typeface="Arial" panose="020B0604020202020204" pitchFamily="34" charset="0"/>
              <a:buChar char="•"/>
            </a:pPr>
            <a:r>
              <a:rPr lang="en-US" altLang="en-PK" sz="1600" dirty="0"/>
              <a:t>Minimum = 64 bytes(512 bits).</a:t>
            </a:r>
          </a:p>
          <a:p>
            <a:pPr marL="285750" lvl="0" indent="-285750">
              <a:buFont typeface="Arial" panose="020B0604020202020204" pitchFamily="34" charset="0"/>
              <a:buChar char="•"/>
            </a:pPr>
            <a:r>
              <a:rPr lang="en-US" altLang="en-PK" sz="1600" dirty="0"/>
              <a:t>802.3 standard allows for a variable length of data transfer</a:t>
            </a:r>
          </a:p>
        </p:txBody>
      </p:sp>
    </p:spTree>
    <p:extLst>
      <p:ext uri="{BB962C8B-B14F-4D97-AF65-F5344CB8AC3E}">
        <p14:creationId xmlns:p14="http://schemas.microsoft.com/office/powerpoint/2010/main" val="19563896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D6EE0A-1C77-0648-0BBE-44F7142E2C0F}"/>
              </a:ext>
            </a:extLst>
          </p:cNvPr>
          <p:cNvPicPr>
            <a:picLocks noChangeAspect="1"/>
          </p:cNvPicPr>
          <p:nvPr/>
        </p:nvPicPr>
        <p:blipFill>
          <a:blip r:embed="rId2"/>
          <a:stretch>
            <a:fillRect/>
          </a:stretch>
        </p:blipFill>
        <p:spPr>
          <a:xfrm>
            <a:off x="1581150" y="1534103"/>
            <a:ext cx="5572607" cy="261743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6886671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Frame length:</a:t>
            </a:r>
          </a:p>
          <a:p>
            <a:pPr marL="285750" lvl="0" indent="-285750">
              <a:buFont typeface="Arial" panose="020B0604020202020204" pitchFamily="34" charset="0"/>
              <a:buChar char="•"/>
            </a:pPr>
            <a:r>
              <a:rPr lang="en-US" altLang="en-PK" sz="1600" dirty="0"/>
              <a:t>Minimum and maximum frame length</a:t>
            </a:r>
          </a:p>
          <a:p>
            <a:pPr marL="285750" lvl="0" indent="-285750">
              <a:buFont typeface="Arial" panose="020B0604020202020204" pitchFamily="34" charset="0"/>
              <a:buChar char="•"/>
            </a:pPr>
            <a:r>
              <a:rPr lang="en-US" altLang="en-PK" sz="1600" dirty="0"/>
              <a:t>Reasons for having minimum frame length</a:t>
            </a:r>
          </a:p>
          <a:p>
            <a:pPr marL="285750" lvl="0" indent="-285750">
              <a:buFont typeface="Arial" panose="020B0604020202020204" pitchFamily="34" charset="0"/>
              <a:buChar char="•"/>
            </a:pPr>
            <a:r>
              <a:rPr lang="en-US" altLang="en-PK" sz="1600" dirty="0"/>
              <a:t>The minimum length restriction is required for the correct operation of CSMAICD</a:t>
            </a:r>
          </a:p>
          <a:p>
            <a:pPr marL="285750" lvl="0" indent="-285750">
              <a:buFont typeface="Arial" panose="020B0604020202020204" pitchFamily="34" charset="0"/>
              <a:buChar char="•"/>
            </a:pPr>
            <a:r>
              <a:rPr lang="en-US" altLang="en-PK" sz="1600" dirty="0"/>
              <a:t>To prevent a station from completing the transmission of a short frame before it detects collision (if it occurs).</a:t>
            </a:r>
          </a:p>
          <a:p>
            <a:pPr marL="285750" lvl="0" indent="-285750">
              <a:buFont typeface="Arial" panose="020B0604020202020204" pitchFamily="34" charset="0"/>
              <a:buChar char="•"/>
            </a:pPr>
            <a:r>
              <a:rPr lang="en-US" altLang="en-PK" sz="1600" dirty="0"/>
              <a:t>The sender should still be transmitting when a noise burst (if collision occurs) gets back to it.</a:t>
            </a:r>
          </a:p>
        </p:txBody>
      </p:sp>
    </p:spTree>
    <p:extLst>
      <p:ext uri="{BB962C8B-B14F-4D97-AF65-F5344CB8AC3E}">
        <p14:creationId xmlns:p14="http://schemas.microsoft.com/office/powerpoint/2010/main" val="35081029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344635" y="1028700"/>
            <a:ext cx="3171530" cy="4635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 and CD</a:t>
            </a:r>
          </a:p>
        </p:txBody>
      </p:sp>
      <p:pic>
        <p:nvPicPr>
          <p:cNvPr id="4" name="Picture 3">
            <a:extLst>
              <a:ext uri="{FF2B5EF4-FFF2-40B4-BE49-F238E27FC236}">
                <a16:creationId xmlns:a16="http://schemas.microsoft.com/office/drawing/2014/main" id="{D89C7B99-BBE3-7189-4F4D-AAC6DDC7D1C4}"/>
              </a:ext>
            </a:extLst>
          </p:cNvPr>
          <p:cNvPicPr>
            <a:picLocks noChangeAspect="1"/>
          </p:cNvPicPr>
          <p:nvPr/>
        </p:nvPicPr>
        <p:blipFill>
          <a:blip r:embed="rId2"/>
          <a:stretch>
            <a:fillRect/>
          </a:stretch>
        </p:blipFill>
        <p:spPr>
          <a:xfrm>
            <a:off x="2012655" y="1694517"/>
            <a:ext cx="5118690" cy="2668867"/>
          </a:xfrm>
          <a:prstGeom prst="rect">
            <a:avLst/>
          </a:prstGeom>
          <a:ln>
            <a:noFill/>
          </a:ln>
          <a:effectLst>
            <a:outerShdw blurRad="190500" algn="tl" rotWithShape="0">
              <a:srgbClr val="000000">
                <a:alpha val="70000"/>
              </a:srgbClr>
            </a:outerShdw>
          </a:effectLst>
        </p:spPr>
      </p:pic>
      <p:sp>
        <p:nvSpPr>
          <p:cNvPr id="5" name="Rectangle 4">
            <a:extLst>
              <a:ext uri="{FF2B5EF4-FFF2-40B4-BE49-F238E27FC236}">
                <a16:creationId xmlns:a16="http://schemas.microsoft.com/office/drawing/2014/main" id="{FE70C87E-A672-6799-00B7-A776F1BD6313}"/>
              </a:ext>
            </a:extLst>
          </p:cNvPr>
          <p:cNvSpPr/>
          <p:nvPr/>
        </p:nvSpPr>
        <p:spPr>
          <a:xfrm>
            <a:off x="2857500" y="4445000"/>
            <a:ext cx="3770165" cy="4635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Collision detection can take as long as 2</a:t>
            </a:r>
            <a:r>
              <a:rPr lang="el-GR" altLang="en-PK" sz="1600" b="1" dirty="0"/>
              <a:t>τ</a:t>
            </a:r>
            <a:endParaRPr lang="en-US" altLang="en-PK" sz="1600" b="1" dirty="0"/>
          </a:p>
        </p:txBody>
      </p:sp>
    </p:spTree>
    <p:extLst>
      <p:ext uri="{BB962C8B-B14F-4D97-AF65-F5344CB8AC3E}">
        <p14:creationId xmlns:p14="http://schemas.microsoft.com/office/powerpoint/2010/main" val="14857580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Addressing</a:t>
            </a:r>
          </a:p>
          <a:p>
            <a:pPr marL="285750" lvl="0" indent="-285750">
              <a:buFont typeface="Arial" panose="020B0604020202020204" pitchFamily="34" charset="0"/>
              <a:buChar char="•"/>
            </a:pPr>
            <a:r>
              <a:rPr lang="en-US" altLang="en-PK" sz="1600" dirty="0"/>
              <a:t>Each station on an Ethernet network has it sown network interface card.</a:t>
            </a:r>
          </a:p>
          <a:p>
            <a:pPr marL="285750" lvl="0" indent="-285750">
              <a:buFont typeface="Arial" panose="020B0604020202020204" pitchFamily="34" charset="0"/>
              <a:buChar char="•"/>
            </a:pPr>
            <a:r>
              <a:rPr lang="en-US" altLang="en-PK" sz="1600" dirty="0"/>
              <a:t>The NIC fits inside the station and provides the station with a 6-byte(48 bits) physical address.</a:t>
            </a:r>
          </a:p>
          <a:p>
            <a:pPr marL="285750" lvl="0" indent="-285750">
              <a:buFont typeface="Arial" panose="020B0604020202020204" pitchFamily="34" charset="0"/>
              <a:buChar char="•"/>
            </a:pPr>
            <a:r>
              <a:rPr lang="en-US" altLang="en-PK" sz="1600" dirty="0"/>
              <a:t>It is normally written in </a:t>
            </a:r>
            <a:r>
              <a:rPr lang="en-US" altLang="en-PK" sz="1600" b="1" dirty="0">
                <a:solidFill>
                  <a:srgbClr val="C00000"/>
                </a:solidFill>
              </a:rPr>
              <a:t>hexadecimal notation</a:t>
            </a:r>
            <a:r>
              <a:rPr lang="en-US" altLang="en-PK" sz="1600" dirty="0"/>
              <a:t> using a hyphen to separate bytes from each other.</a:t>
            </a:r>
          </a:p>
          <a:p>
            <a:pPr marL="285750" lvl="0" indent="-285750">
              <a:buFont typeface="Arial" panose="020B0604020202020204" pitchFamily="34" charset="0"/>
              <a:buChar char="•"/>
            </a:pPr>
            <a:r>
              <a:rPr lang="en-US" altLang="en-PK" sz="1600" dirty="0"/>
              <a:t>Example: 07-01-02-01-2C-4B</a:t>
            </a:r>
          </a:p>
        </p:txBody>
      </p:sp>
    </p:spTree>
    <p:extLst>
      <p:ext uri="{BB962C8B-B14F-4D97-AF65-F5344CB8AC3E}">
        <p14:creationId xmlns:p14="http://schemas.microsoft.com/office/powerpoint/2010/main" val="10224799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Addressing</a:t>
            </a:r>
          </a:p>
          <a:p>
            <a:pPr marL="285750" lvl="0" indent="-285750">
              <a:buFont typeface="Arial" panose="020B0604020202020204" pitchFamily="34" charset="0"/>
              <a:buChar char="•"/>
            </a:pPr>
            <a:r>
              <a:rPr lang="en-US" altLang="en-PK" sz="1600" dirty="0"/>
              <a:t>A </a:t>
            </a:r>
            <a:r>
              <a:rPr lang="en-US" altLang="en-PK" sz="1600" b="1" dirty="0">
                <a:solidFill>
                  <a:srgbClr val="C00000"/>
                </a:solidFill>
              </a:rPr>
              <a:t>source address</a:t>
            </a:r>
            <a:r>
              <a:rPr lang="en-US" altLang="en-PK" sz="1600" dirty="0"/>
              <a:t> is usually </a:t>
            </a:r>
            <a:r>
              <a:rPr lang="en-US" altLang="en-PK" sz="1600" b="1" dirty="0">
                <a:solidFill>
                  <a:srgbClr val="C00000"/>
                </a:solidFill>
              </a:rPr>
              <a:t>unicast address</a:t>
            </a:r>
            <a:r>
              <a:rPr lang="en-US" altLang="en-PK" sz="1600" dirty="0"/>
              <a:t>- the frame comes from only one station.</a:t>
            </a:r>
          </a:p>
          <a:p>
            <a:pPr marL="285750" lvl="0" indent="-285750">
              <a:buFont typeface="Arial" panose="020B0604020202020204" pitchFamily="34" charset="0"/>
              <a:buChar char="•"/>
            </a:pPr>
            <a:r>
              <a:rPr lang="en-US" altLang="en-PK" sz="1600" dirty="0"/>
              <a:t>The destination address however can be </a:t>
            </a:r>
            <a:r>
              <a:rPr lang="en-US" altLang="en-PK" sz="1600" b="1" dirty="0">
                <a:solidFill>
                  <a:srgbClr val="C00000"/>
                </a:solidFill>
              </a:rPr>
              <a:t>unicast, multicast or broadcast</a:t>
            </a:r>
            <a:r>
              <a:rPr lang="en-US" altLang="en-PK" sz="1600" dirty="0"/>
              <a:t>.</a:t>
            </a:r>
          </a:p>
        </p:txBody>
      </p:sp>
    </p:spTree>
    <p:extLst>
      <p:ext uri="{BB962C8B-B14F-4D97-AF65-F5344CB8AC3E}">
        <p14:creationId xmlns:p14="http://schemas.microsoft.com/office/powerpoint/2010/main" val="16840534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Addressing</a:t>
            </a:r>
          </a:p>
          <a:p>
            <a:pPr marL="285750" lvl="0" indent="-285750">
              <a:buFont typeface="Arial" panose="020B0604020202020204" pitchFamily="34" charset="0"/>
              <a:buChar char="•"/>
            </a:pPr>
            <a:r>
              <a:rPr lang="en-US" altLang="en-PK" sz="1600" dirty="0"/>
              <a:t>The address length may be 16 or 48 bits- a local implementation choice</a:t>
            </a:r>
          </a:p>
          <a:p>
            <a:pPr marL="285750" lvl="0" indent="-285750">
              <a:buFont typeface="Arial" panose="020B0604020202020204" pitchFamily="34" charset="0"/>
              <a:buChar char="•"/>
            </a:pPr>
            <a:r>
              <a:rPr lang="en-US" altLang="en-PK" sz="1600" dirty="0"/>
              <a:t>48-bit addresses are globally assigned, while 16 bit addressees are locally assigned</a:t>
            </a:r>
          </a:p>
          <a:p>
            <a:pPr marL="285750" lvl="0" indent="-285750">
              <a:buFont typeface="Arial" panose="020B0604020202020204" pitchFamily="34" charset="0"/>
              <a:buChar char="•"/>
            </a:pPr>
            <a:r>
              <a:rPr lang="en-US" altLang="en-PK" sz="1600" dirty="0"/>
              <a:t>Global addresses are assigned centrally by IEEE to ensure that no two stations anywhere in the world have the same global address = 7 * 10</a:t>
            </a:r>
            <a:r>
              <a:rPr lang="en-US" altLang="en-PK" sz="1600" baseline="30000" dirty="0"/>
              <a:t>13</a:t>
            </a:r>
            <a:r>
              <a:rPr lang="en-US" altLang="en-PK" sz="1600" dirty="0"/>
              <a:t> global addresses.</a:t>
            </a:r>
          </a:p>
        </p:txBody>
      </p:sp>
    </p:spTree>
    <p:extLst>
      <p:ext uri="{BB962C8B-B14F-4D97-AF65-F5344CB8AC3E}">
        <p14:creationId xmlns:p14="http://schemas.microsoft.com/office/powerpoint/2010/main" val="31655130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Addressing</a:t>
            </a:r>
          </a:p>
          <a:p>
            <a:pPr marL="285750" lvl="0" indent="-285750">
              <a:buFont typeface="Arial" panose="020B0604020202020204" pitchFamily="34" charset="0"/>
              <a:buChar char="•"/>
            </a:pPr>
            <a:r>
              <a:rPr lang="en-US" altLang="en-PK" sz="1600" dirty="0"/>
              <a:t>The 48 bit addresses are the </a:t>
            </a:r>
            <a:r>
              <a:rPr lang="en-US" altLang="en-PK" sz="1600" b="1" dirty="0">
                <a:solidFill>
                  <a:srgbClr val="C00000"/>
                </a:solidFill>
              </a:rPr>
              <a:t>hardware addresses</a:t>
            </a:r>
            <a:r>
              <a:rPr lang="en-US" altLang="en-PK" sz="1600" dirty="0"/>
              <a:t> of the individual network interface cards which connect devices to the network</a:t>
            </a:r>
          </a:p>
          <a:p>
            <a:pPr marL="285750" lvl="0" indent="-285750">
              <a:buFont typeface="Arial" panose="020B0604020202020204" pitchFamily="34" charset="0"/>
              <a:buChar char="•"/>
            </a:pPr>
            <a:r>
              <a:rPr lang="en-US" altLang="en-PK" sz="1600" dirty="0"/>
              <a:t>These addresses are used on the LAN to identify the exact stations between which the packet transfers are taking place</a:t>
            </a:r>
          </a:p>
          <a:p>
            <a:pPr marL="285750" lvl="0" indent="-285750">
              <a:buFont typeface="Arial" panose="020B0604020202020204" pitchFamily="34" charset="0"/>
              <a:buChar char="•"/>
            </a:pPr>
            <a:r>
              <a:rPr lang="en-US" altLang="en-PK" sz="1600" dirty="0"/>
              <a:t>These addresses are often referred to as </a:t>
            </a:r>
            <a:r>
              <a:rPr lang="en-US" altLang="en-PK" sz="1600" b="1" dirty="0">
                <a:solidFill>
                  <a:srgbClr val="C00000"/>
                </a:solidFill>
              </a:rPr>
              <a:t>Ethernet address or MAC address</a:t>
            </a:r>
          </a:p>
        </p:txBody>
      </p:sp>
    </p:spTree>
    <p:extLst>
      <p:ext uri="{BB962C8B-B14F-4D97-AF65-F5344CB8AC3E}">
        <p14:creationId xmlns:p14="http://schemas.microsoft.com/office/powerpoint/2010/main" val="4266335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C3F79F-EB32-B525-DFBD-9B11D52C81B9}"/>
              </a:ext>
            </a:extLst>
          </p:cNvPr>
          <p:cNvPicPr>
            <a:picLocks noChangeAspect="1"/>
          </p:cNvPicPr>
          <p:nvPr/>
        </p:nvPicPr>
        <p:blipFill>
          <a:blip r:embed="rId2"/>
          <a:stretch>
            <a:fillRect/>
          </a:stretch>
        </p:blipFill>
        <p:spPr>
          <a:xfrm>
            <a:off x="1489075" y="1048102"/>
            <a:ext cx="6165850" cy="346231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6792220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Addressing</a:t>
            </a:r>
          </a:p>
          <a:p>
            <a:pPr marL="285750" lvl="0" indent="-285750">
              <a:buFont typeface="Arial" panose="020B0604020202020204" pitchFamily="34" charset="0"/>
              <a:buChar char="•"/>
            </a:pPr>
            <a:r>
              <a:rPr lang="en-US" altLang="en-PK" sz="1600" dirty="0"/>
              <a:t>A broadcast or multicast facility is provided through the use of first two (high order) bits of the address field</a:t>
            </a:r>
          </a:p>
          <a:p>
            <a:pPr marL="285750" lvl="0" indent="-285750">
              <a:buFont typeface="Arial" panose="020B0604020202020204" pitchFamily="34" charset="0"/>
              <a:buChar char="•"/>
            </a:pPr>
            <a:r>
              <a:rPr lang="en-US" altLang="en-PK" sz="1600" dirty="0"/>
              <a:t>The high order bit of the destination address is a 0 for ordinary addresses and 1 for group addresses.</a:t>
            </a:r>
          </a:p>
          <a:p>
            <a:pPr lvl="0"/>
            <a:r>
              <a:rPr lang="en-US" altLang="en-PK" sz="1600" dirty="0"/>
              <a:t>       	</a:t>
            </a:r>
            <a:r>
              <a:rPr lang="en-US" altLang="en-PK" sz="1200" dirty="0"/>
              <a:t>XXXXXXX</a:t>
            </a:r>
            <a:r>
              <a:rPr lang="en-US" altLang="en-PK" sz="1200" dirty="0">
                <a:solidFill>
                  <a:srgbClr val="C00000"/>
                </a:solidFill>
              </a:rPr>
              <a:t>0</a:t>
            </a:r>
            <a:r>
              <a:rPr lang="en-US" altLang="en-PK" sz="1200" dirty="0"/>
              <a:t> XXXXXXXX </a:t>
            </a:r>
            <a:r>
              <a:rPr lang="en-US" altLang="en-PK" sz="1200" dirty="0" err="1"/>
              <a:t>XXXXXXXX</a:t>
            </a:r>
            <a:r>
              <a:rPr lang="en-US" altLang="en-PK" sz="1200" dirty="0"/>
              <a:t> </a:t>
            </a:r>
            <a:r>
              <a:rPr lang="en-US" altLang="en-PK" sz="1200" dirty="0" err="1"/>
              <a:t>XXXXXXXX</a:t>
            </a:r>
            <a:r>
              <a:rPr lang="en-US" altLang="en-PK" sz="1200" dirty="0"/>
              <a:t> </a:t>
            </a:r>
            <a:r>
              <a:rPr lang="en-US" altLang="en-PK" sz="1200" dirty="0" err="1"/>
              <a:t>XXXXXXXX</a:t>
            </a:r>
            <a:r>
              <a:rPr lang="en-US" altLang="en-PK" sz="1200" dirty="0"/>
              <a:t> </a:t>
            </a:r>
            <a:r>
              <a:rPr lang="en-US" altLang="en-PK" sz="1200" dirty="0" err="1"/>
              <a:t>XXXXXXXX</a:t>
            </a:r>
            <a:r>
              <a:rPr lang="en-US" altLang="en-PK" sz="1200" dirty="0"/>
              <a:t> </a:t>
            </a:r>
          </a:p>
          <a:p>
            <a:pPr lvl="0"/>
            <a:r>
              <a:rPr lang="en-US" altLang="en-PK" sz="1200" dirty="0"/>
              <a:t>         	XXXXXXX</a:t>
            </a:r>
            <a:r>
              <a:rPr lang="en-US" altLang="en-PK" sz="1200" dirty="0">
                <a:solidFill>
                  <a:srgbClr val="C00000"/>
                </a:solidFill>
              </a:rPr>
              <a:t>1</a:t>
            </a:r>
            <a:r>
              <a:rPr lang="en-US" altLang="en-PK" sz="1200" dirty="0"/>
              <a:t> XXXXXXXX </a:t>
            </a:r>
            <a:r>
              <a:rPr lang="en-US" altLang="en-PK" sz="1200" dirty="0" err="1"/>
              <a:t>XXXXXXXX</a:t>
            </a:r>
            <a:r>
              <a:rPr lang="en-US" altLang="en-PK" sz="1200" dirty="0"/>
              <a:t> </a:t>
            </a:r>
            <a:r>
              <a:rPr lang="en-US" altLang="en-PK" sz="1200" dirty="0" err="1"/>
              <a:t>XXXXXXXX</a:t>
            </a:r>
            <a:r>
              <a:rPr lang="en-US" altLang="en-PK" sz="1200" dirty="0"/>
              <a:t> </a:t>
            </a:r>
            <a:r>
              <a:rPr lang="en-US" altLang="en-PK" sz="1200" dirty="0" err="1"/>
              <a:t>XXXXXXXX</a:t>
            </a:r>
            <a:r>
              <a:rPr lang="en-US" altLang="en-PK" sz="1200" dirty="0"/>
              <a:t> </a:t>
            </a:r>
            <a:r>
              <a:rPr lang="en-US" altLang="en-PK" sz="1200" dirty="0" err="1"/>
              <a:t>XXXXXXXX</a:t>
            </a:r>
            <a:endParaRPr lang="en-US" altLang="en-PK" sz="1600" dirty="0"/>
          </a:p>
          <a:p>
            <a:pPr marL="285750" lvl="0" indent="-285750">
              <a:buFont typeface="Arial" panose="020B0604020202020204" pitchFamily="34" charset="0"/>
              <a:buChar char="•"/>
            </a:pPr>
            <a:r>
              <a:rPr lang="en-US" altLang="en-PK" sz="1600" dirty="0"/>
              <a:t>A broadcast destination address is forty-eight 1s.</a:t>
            </a:r>
          </a:p>
          <a:p>
            <a:pPr lvl="0"/>
            <a:r>
              <a:rPr lang="en-US" altLang="en-PK" sz="1200" dirty="0"/>
              <a:t>	11111111 11111111 11111111 11111111 11111111 11111111</a:t>
            </a:r>
          </a:p>
          <a:p>
            <a:pPr marL="285750" lvl="0" indent="-285750">
              <a:buFont typeface="Arial" panose="020B0604020202020204" pitchFamily="34" charset="0"/>
              <a:buChar char="•"/>
            </a:pPr>
            <a:r>
              <a:rPr lang="en-US" altLang="en-PK" sz="1600" dirty="0"/>
              <a:t>Bit 46 (adjacent to High order bit) is used to distinguish local from global addresses</a:t>
            </a:r>
            <a:endParaRPr lang="en-US" altLang="en-PK" sz="1600" b="1" dirty="0">
              <a:solidFill>
                <a:srgbClr val="C00000"/>
              </a:solidFill>
            </a:endParaRPr>
          </a:p>
        </p:txBody>
      </p:sp>
    </p:spTree>
    <p:extLst>
      <p:ext uri="{BB962C8B-B14F-4D97-AF65-F5344CB8AC3E}">
        <p14:creationId xmlns:p14="http://schemas.microsoft.com/office/powerpoint/2010/main" val="19676787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4A:30:10:21:10:1A</a:t>
            </a:r>
          </a:p>
          <a:p>
            <a:pPr marL="285750" lvl="0" indent="-285750">
              <a:buFont typeface="Arial" panose="020B0604020202020204" pitchFamily="34" charset="0"/>
              <a:buChar char="•"/>
            </a:pPr>
            <a:r>
              <a:rPr lang="en-US" altLang="en-PK" sz="1600" dirty="0"/>
              <a:t>This is a unicast address because A in binary is1010 (even).</a:t>
            </a:r>
          </a:p>
          <a:p>
            <a:pPr lvl="0"/>
            <a:r>
              <a:rPr lang="en-US" altLang="en-PK" sz="1600" dirty="0"/>
              <a:t>47:20:1B:2E:08:EE</a:t>
            </a:r>
          </a:p>
          <a:p>
            <a:pPr marL="285750" lvl="0" indent="-285750">
              <a:buFont typeface="Arial" panose="020B0604020202020204" pitchFamily="34" charset="0"/>
              <a:buChar char="•"/>
            </a:pPr>
            <a:r>
              <a:rPr lang="en-US" altLang="en-PK" sz="1600" dirty="0"/>
              <a:t>This is a multicast address because 7 in binary is 0111 (odd).</a:t>
            </a:r>
          </a:p>
          <a:p>
            <a:pPr lvl="0"/>
            <a:r>
              <a:rPr lang="en-US" altLang="en-PK" sz="1600" dirty="0"/>
              <a:t>FF:FF:FF:FF:FF:FF</a:t>
            </a:r>
          </a:p>
          <a:p>
            <a:pPr marL="285750" lvl="0" indent="-285750">
              <a:buFont typeface="Arial" panose="020B0604020202020204" pitchFamily="34" charset="0"/>
              <a:buChar char="•"/>
            </a:pPr>
            <a:r>
              <a:rPr lang="en-US" altLang="en-PK" sz="1600" dirty="0"/>
              <a:t>This is a broadcast address because all digits are F's,</a:t>
            </a:r>
            <a:endParaRPr lang="en-US" altLang="en-PK" sz="1600" b="1" dirty="0">
              <a:solidFill>
                <a:srgbClr val="C00000"/>
              </a:solidFill>
            </a:endParaRPr>
          </a:p>
        </p:txBody>
      </p:sp>
    </p:spTree>
    <p:extLst>
      <p:ext uri="{BB962C8B-B14F-4D97-AF65-F5344CB8AC3E}">
        <p14:creationId xmlns:p14="http://schemas.microsoft.com/office/powerpoint/2010/main" val="1082748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Frame Format</a:t>
            </a:r>
          </a:p>
          <a:p>
            <a:pPr marL="285750" lvl="0" indent="-285750">
              <a:buFont typeface="Arial" panose="020B0604020202020204" pitchFamily="34" charset="0"/>
              <a:buChar char="•"/>
            </a:pPr>
            <a:endParaRPr lang="en-US" altLang="en-PK" sz="1600" dirty="0"/>
          </a:p>
          <a:p>
            <a:pPr lvl="0"/>
            <a:r>
              <a:rPr lang="en-US" altLang="en-PK" sz="1600" dirty="0"/>
              <a:t>Address transmission</a:t>
            </a:r>
          </a:p>
          <a:p>
            <a:pPr marL="285750" lvl="0" indent="-285750">
              <a:buFont typeface="Arial" panose="020B0604020202020204" pitchFamily="34" charset="0"/>
              <a:buChar char="•"/>
            </a:pPr>
            <a:endParaRPr lang="en-US" altLang="en-PK" sz="1600" dirty="0"/>
          </a:p>
          <a:p>
            <a:pPr marL="285750" lvl="0" indent="-285750">
              <a:buFont typeface="Arial" panose="020B0604020202020204" pitchFamily="34" charset="0"/>
              <a:buChar char="•"/>
            </a:pPr>
            <a:r>
              <a:rPr lang="en-US" altLang="en-PK" sz="1600" dirty="0"/>
              <a:t>The address is sent out on the line left to right byte by byte.</a:t>
            </a:r>
          </a:p>
          <a:p>
            <a:pPr marL="285750" lvl="0" indent="-285750">
              <a:buFont typeface="Arial" panose="020B0604020202020204" pitchFamily="34" charset="0"/>
              <a:buChar char="•"/>
            </a:pPr>
            <a:endParaRPr lang="en-US" altLang="en-PK" sz="1600" dirty="0"/>
          </a:p>
          <a:p>
            <a:pPr marL="285750" lvl="0" indent="-285750">
              <a:buFont typeface="Arial" panose="020B0604020202020204" pitchFamily="34" charset="0"/>
              <a:buChar char="•"/>
            </a:pPr>
            <a:r>
              <a:rPr lang="en-US" altLang="en-PK" sz="1600" dirty="0"/>
              <a:t>For each byte the least significant bit is </a:t>
            </a:r>
            <a:r>
              <a:rPr lang="en-US" altLang="en-PK" sz="1600" dirty="0" err="1"/>
              <a:t>sentoft</a:t>
            </a:r>
            <a:r>
              <a:rPr lang="en-US" altLang="en-PK" sz="1600" dirty="0"/>
              <a:t> first.</a:t>
            </a:r>
          </a:p>
          <a:p>
            <a:pPr marL="285750" lvl="0" indent="-285750">
              <a:buFont typeface="Arial" panose="020B0604020202020204" pitchFamily="34" charset="0"/>
              <a:buChar char="•"/>
            </a:pPr>
            <a:endParaRPr lang="en-US" altLang="en-PK" sz="1600" dirty="0"/>
          </a:p>
          <a:p>
            <a:pPr marL="285750" lvl="0" indent="-285750">
              <a:buFont typeface="Arial" panose="020B0604020202020204" pitchFamily="34" charset="0"/>
              <a:buChar char="•"/>
            </a:pPr>
            <a:r>
              <a:rPr lang="en-US" altLang="en-PK" sz="1600" dirty="0"/>
              <a:t>How the address 47:20:1B:27E:08:EE is sent out on the line</a:t>
            </a:r>
          </a:p>
          <a:p>
            <a:pPr marL="285750" lvl="0" indent="-285750">
              <a:buFont typeface="Arial" panose="020B0604020202020204" pitchFamily="34" charset="0"/>
              <a:buChar char="•"/>
            </a:pPr>
            <a:endParaRPr lang="en-US" altLang="en-PK" sz="1600" dirty="0"/>
          </a:p>
          <a:p>
            <a:pPr marL="285750" lvl="0" indent="-285750">
              <a:buFont typeface="Arial" panose="020B0604020202020204" pitchFamily="34" charset="0"/>
              <a:buChar char="•"/>
            </a:pPr>
            <a:r>
              <a:rPr lang="en-US" altLang="en-PK" sz="1600" dirty="0"/>
              <a:t>11100010 00000100 11011000 0111010000010000 01110111</a:t>
            </a:r>
            <a:endParaRPr lang="en-US" altLang="en-PK" sz="1600" b="1" dirty="0">
              <a:solidFill>
                <a:srgbClr val="C00000"/>
              </a:solidFill>
            </a:endParaRPr>
          </a:p>
        </p:txBody>
      </p:sp>
    </p:spTree>
    <p:extLst>
      <p:ext uri="{BB962C8B-B14F-4D97-AF65-F5344CB8AC3E}">
        <p14:creationId xmlns:p14="http://schemas.microsoft.com/office/powerpoint/2010/main" val="24102491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Access method</a:t>
            </a:r>
          </a:p>
          <a:p>
            <a:pPr lvl="0"/>
            <a:endParaRPr lang="en-US" altLang="en-PK" sz="1600" dirty="0"/>
          </a:p>
          <a:p>
            <a:pPr lvl="0"/>
            <a:r>
              <a:rPr lang="en-US" altLang="en-PK" sz="1600" dirty="0"/>
              <a:t>Standard Ethernet uses 1-persistent CSMA/CD</a:t>
            </a:r>
          </a:p>
          <a:p>
            <a:pPr lvl="0"/>
            <a:r>
              <a:rPr lang="en-US" altLang="en-PK" sz="1600" dirty="0"/>
              <a:t>Slot time</a:t>
            </a:r>
          </a:p>
          <a:p>
            <a:pPr marL="285750" lvl="0" indent="-285750">
              <a:buFont typeface="Arial" panose="020B0604020202020204" pitchFamily="34" charset="0"/>
              <a:buChar char="•"/>
            </a:pPr>
            <a:r>
              <a:rPr lang="en-US" altLang="en-PK" sz="1600" dirty="0"/>
              <a:t>Slot time is defined as the time to send minimum length frame;</a:t>
            </a:r>
          </a:p>
          <a:p>
            <a:pPr marL="285750" lvl="0" indent="-285750">
              <a:buFont typeface="Arial" panose="020B0604020202020204" pitchFamily="34" charset="0"/>
              <a:buChar char="•"/>
            </a:pPr>
            <a:r>
              <a:rPr lang="en-US" altLang="en-PK" sz="1600" dirty="0"/>
              <a:t>The </a:t>
            </a:r>
            <a:r>
              <a:rPr lang="en-US" altLang="en-PK" sz="1600" b="1" dirty="0">
                <a:solidFill>
                  <a:srgbClr val="C00000"/>
                </a:solidFill>
              </a:rPr>
              <a:t>slot time</a:t>
            </a:r>
            <a:r>
              <a:rPr lang="en-US" altLang="en-PK" sz="1600" dirty="0"/>
              <a:t> in Ethernet is defined in bits. It is the time required for a station to send 512 bits (</a:t>
            </a:r>
            <a:r>
              <a:rPr lang="en-US" altLang="en-PK" sz="1600" b="1" dirty="0">
                <a:solidFill>
                  <a:srgbClr val="C00000"/>
                </a:solidFill>
              </a:rPr>
              <a:t>The shortest possible frame</a:t>
            </a:r>
            <a:r>
              <a:rPr lang="en-US" altLang="en-PK" sz="1600" dirty="0"/>
              <a:t>).</a:t>
            </a:r>
          </a:p>
          <a:p>
            <a:pPr marL="285750" lvl="0" indent="-285750">
              <a:buFont typeface="Arial" panose="020B0604020202020204" pitchFamily="34" charset="0"/>
              <a:buChar char="•"/>
            </a:pPr>
            <a:r>
              <a:rPr lang="en-US" altLang="en-PK" sz="1600" dirty="0"/>
              <a:t>This means that the actual </a:t>
            </a:r>
            <a:r>
              <a:rPr lang="en-US" altLang="en-PK" sz="1600" b="1" dirty="0">
                <a:solidFill>
                  <a:srgbClr val="C00000"/>
                </a:solidFill>
              </a:rPr>
              <a:t>slot time depends on the data rate</a:t>
            </a:r>
            <a:r>
              <a:rPr lang="en-US" altLang="en-PK" sz="1600" dirty="0"/>
              <a:t>;</a:t>
            </a:r>
          </a:p>
          <a:p>
            <a:pPr marL="285750" lvl="0" indent="-285750">
              <a:buFont typeface="Arial" panose="020B0604020202020204" pitchFamily="34" charset="0"/>
              <a:buChar char="•"/>
            </a:pPr>
            <a:r>
              <a:rPr lang="en-US" altLang="en-PK" sz="1600" dirty="0"/>
              <a:t>Slot time = minimum length frame(bits)/</a:t>
            </a:r>
            <a:r>
              <a:rPr lang="en-US" altLang="en-PK" sz="1600" dirty="0" err="1"/>
              <a:t>datarate</a:t>
            </a:r>
            <a:r>
              <a:rPr lang="en-US" altLang="en-PK" sz="1600" dirty="0"/>
              <a:t>(bits/sec)</a:t>
            </a:r>
          </a:p>
          <a:p>
            <a:pPr marL="285750" lvl="0" indent="-285750">
              <a:buFont typeface="Arial" panose="020B0604020202020204" pitchFamily="34" charset="0"/>
              <a:buChar char="•"/>
            </a:pPr>
            <a:r>
              <a:rPr lang="en-US" altLang="en-PK" sz="1600" dirty="0"/>
              <a:t>For traditional 10-Mbps Ethernet it is </a:t>
            </a:r>
            <a:r>
              <a:rPr lang="en-US" altLang="en-PK" sz="1600" b="1" dirty="0">
                <a:solidFill>
                  <a:srgbClr val="C00000"/>
                </a:solidFill>
              </a:rPr>
              <a:t>51.2 µs</a:t>
            </a:r>
            <a:r>
              <a:rPr lang="en-US" altLang="en-PK" sz="1600" dirty="0"/>
              <a:t>.</a:t>
            </a:r>
            <a:endParaRPr lang="en-US" altLang="en-PK" sz="1600" b="1" dirty="0">
              <a:solidFill>
                <a:srgbClr val="C00000"/>
              </a:solidFill>
            </a:endParaRPr>
          </a:p>
        </p:txBody>
      </p:sp>
    </p:spTree>
    <p:extLst>
      <p:ext uri="{BB962C8B-B14F-4D97-AF65-F5344CB8AC3E}">
        <p14:creationId xmlns:p14="http://schemas.microsoft.com/office/powerpoint/2010/main" val="31156187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009650" y="1384300"/>
            <a:ext cx="6699250" cy="3194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Access method</a:t>
            </a:r>
          </a:p>
          <a:p>
            <a:pPr lvl="0"/>
            <a:endParaRPr lang="en-US" altLang="en-PK" sz="1600" dirty="0"/>
          </a:p>
          <a:p>
            <a:pPr lvl="0"/>
            <a:r>
              <a:rPr lang="en-US" altLang="en-PK" sz="1600" dirty="0"/>
              <a:t>Slot time and collision</a:t>
            </a:r>
          </a:p>
          <a:p>
            <a:pPr marL="285750" lvl="0" indent="-285750">
              <a:buFont typeface="Arial" panose="020B0604020202020204" pitchFamily="34" charset="0"/>
              <a:buChar char="•"/>
            </a:pPr>
            <a:r>
              <a:rPr lang="en-US" altLang="en-PK" sz="1600" dirty="0"/>
              <a:t>The sender needs to be aware of the collision before it has sent the entire frame(512 bits).</a:t>
            </a:r>
          </a:p>
          <a:p>
            <a:pPr marL="285750" lvl="0" indent="-285750">
              <a:buFont typeface="Arial" panose="020B0604020202020204" pitchFamily="34" charset="0"/>
              <a:buChar char="•"/>
            </a:pPr>
            <a:r>
              <a:rPr lang="en-US" altLang="en-PK" sz="1600" dirty="0">
                <a:solidFill>
                  <a:srgbClr val="C00000"/>
                </a:solidFill>
              </a:rPr>
              <a:t>Slot time = maximum time to detect collision</a:t>
            </a:r>
          </a:p>
          <a:p>
            <a:pPr lvl="0"/>
            <a:r>
              <a:rPr lang="en-US" altLang="en-PK" sz="1600" dirty="0">
                <a:solidFill>
                  <a:srgbClr val="C00000"/>
                </a:solidFill>
              </a:rPr>
              <a:t>       = to twice the signal propagation time between the two most-distant stations on the network</a:t>
            </a:r>
            <a:r>
              <a:rPr lang="en-US" altLang="en-PK" sz="1600" dirty="0"/>
              <a:t>. </a:t>
            </a:r>
          </a:p>
          <a:p>
            <a:pPr marL="285750" lvl="0" indent="-285750">
              <a:buFont typeface="Arial" panose="020B0604020202020204" pitchFamily="34" charset="0"/>
              <a:buChar char="•"/>
            </a:pPr>
            <a:r>
              <a:rPr lang="en-US" altLang="en-PK" sz="1600" dirty="0"/>
              <a:t>It means that the s</a:t>
            </a:r>
            <a:r>
              <a:rPr lang="en-US" altLang="en-PK" sz="1600" dirty="0">
                <a:solidFill>
                  <a:srgbClr val="C00000"/>
                </a:solidFill>
              </a:rPr>
              <a:t>lot time is dependent on the propagation speed of the signal</a:t>
            </a:r>
            <a:r>
              <a:rPr lang="en-US" altLang="en-PK" sz="1600" dirty="0"/>
              <a:t> in the particular medium, </a:t>
            </a:r>
          </a:p>
          <a:p>
            <a:pPr marL="285750" lvl="0" indent="-285750">
              <a:buFont typeface="Arial" panose="020B0604020202020204" pitchFamily="34" charset="0"/>
              <a:buChar char="•"/>
            </a:pPr>
            <a:r>
              <a:rPr lang="en-US" altLang="en-PK" sz="1600" dirty="0">
                <a:solidFill>
                  <a:srgbClr val="C00000"/>
                </a:solidFill>
              </a:rPr>
              <a:t>The round-trip time</a:t>
            </a:r>
            <a:r>
              <a:rPr lang="en-US" altLang="en-PK" sz="1600" dirty="0"/>
              <a:t> plus the time required to send the jam sequence should be less than the time needed for the sender to send the minimum frame, 512 bits.</a:t>
            </a:r>
            <a:endParaRPr lang="en-US" altLang="en-PK" sz="1600" b="1" dirty="0">
              <a:solidFill>
                <a:srgbClr val="C00000"/>
              </a:solidFill>
            </a:endParaRPr>
          </a:p>
        </p:txBody>
      </p:sp>
    </p:spTree>
    <p:extLst>
      <p:ext uri="{BB962C8B-B14F-4D97-AF65-F5344CB8AC3E}">
        <p14:creationId xmlns:p14="http://schemas.microsoft.com/office/powerpoint/2010/main" val="21204587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701800" y="1346200"/>
            <a:ext cx="6699250" cy="24511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Access method</a:t>
            </a:r>
          </a:p>
          <a:p>
            <a:pPr lvl="0"/>
            <a:endParaRPr lang="en-US" altLang="en-PK" sz="1600" dirty="0"/>
          </a:p>
          <a:p>
            <a:pPr lvl="0"/>
            <a:r>
              <a:rPr lang="en-US" altLang="en-PK" sz="1600" dirty="0"/>
              <a:t>Slot time and maximum network length</a:t>
            </a:r>
          </a:p>
          <a:p>
            <a:pPr marL="285750" lvl="0" indent="-285750">
              <a:buFont typeface="Arial" panose="020B0604020202020204" pitchFamily="34" charset="0"/>
              <a:buChar char="•"/>
            </a:pPr>
            <a:r>
              <a:rPr lang="en-US" altLang="en-PK" sz="1600" dirty="0"/>
              <a:t>Speed = Distance/Time &amp; Time = Distance/Speed</a:t>
            </a:r>
          </a:p>
          <a:p>
            <a:pPr marL="285750" lvl="0" indent="-285750">
              <a:buFont typeface="Arial" panose="020B0604020202020204" pitchFamily="34" charset="0"/>
              <a:buChar char="•"/>
            </a:pPr>
            <a:r>
              <a:rPr lang="en-US" altLang="en-PK" sz="1600" dirty="0"/>
              <a:t>Slot time = (</a:t>
            </a:r>
            <a:r>
              <a:rPr lang="en-US" altLang="en-PK" sz="1600" dirty="0" err="1"/>
              <a:t>MaxLength</a:t>
            </a:r>
            <a:r>
              <a:rPr lang="en-US" altLang="en-PK" sz="1600" dirty="0"/>
              <a:t> * 2)/ </a:t>
            </a:r>
            <a:r>
              <a:rPr lang="en-US" altLang="en-PK" sz="1600" dirty="0" err="1"/>
              <a:t>PropagationSpeed</a:t>
            </a:r>
            <a:r>
              <a:rPr lang="en-US" altLang="en-PK" sz="1600" dirty="0"/>
              <a:t>;</a:t>
            </a:r>
          </a:p>
          <a:p>
            <a:pPr marL="285750" lvl="0" indent="-285750">
              <a:buFont typeface="Arial" panose="020B0604020202020204" pitchFamily="34" charset="0"/>
              <a:buChar char="•"/>
            </a:pPr>
            <a:r>
              <a:rPr lang="en-US" altLang="en-PK" sz="1600" dirty="0" err="1"/>
              <a:t>MaxLength</a:t>
            </a:r>
            <a:r>
              <a:rPr lang="en-US" altLang="en-PK" sz="1600" dirty="0"/>
              <a:t> = </a:t>
            </a:r>
            <a:r>
              <a:rPr lang="en-US" altLang="en-PK" sz="1600" dirty="0" err="1"/>
              <a:t>PropagationSpeed</a:t>
            </a:r>
            <a:r>
              <a:rPr lang="en-US" altLang="en-PK" sz="1600" dirty="0"/>
              <a:t> * </a:t>
            </a:r>
            <a:r>
              <a:rPr lang="en-US" altLang="en-PK" sz="1600" dirty="0" err="1"/>
              <a:t>SlotTime</a:t>
            </a:r>
            <a:r>
              <a:rPr lang="en-US" altLang="en-PK" sz="1600" dirty="0"/>
              <a:t>/2</a:t>
            </a:r>
            <a:endParaRPr lang="en-US" altLang="en-PK" sz="1600" b="1" dirty="0">
              <a:solidFill>
                <a:srgbClr val="C00000"/>
              </a:solidFill>
            </a:endParaRPr>
          </a:p>
        </p:txBody>
      </p:sp>
    </p:spTree>
    <p:extLst>
      <p:ext uri="{BB962C8B-B14F-4D97-AF65-F5344CB8AC3E}">
        <p14:creationId xmlns:p14="http://schemas.microsoft.com/office/powerpoint/2010/main" val="28213091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701800" y="1346200"/>
            <a:ext cx="6699250" cy="28956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Access method</a:t>
            </a:r>
          </a:p>
          <a:p>
            <a:pPr lvl="0"/>
            <a:endParaRPr lang="en-US" altLang="en-PK" sz="1600" dirty="0"/>
          </a:p>
          <a:p>
            <a:pPr lvl="0"/>
            <a:r>
              <a:rPr lang="en-US" altLang="en-PK" sz="1600" dirty="0"/>
              <a:t>Slot time and maximum network length</a:t>
            </a:r>
          </a:p>
          <a:p>
            <a:pPr marL="285750" lvl="0" indent="-285750">
              <a:buFont typeface="Arial" panose="020B0604020202020204" pitchFamily="34" charset="0"/>
              <a:buChar char="•"/>
            </a:pPr>
            <a:r>
              <a:rPr lang="en-US" altLang="en-PK" sz="1600" dirty="0" err="1"/>
              <a:t>MaxLength</a:t>
            </a:r>
            <a:r>
              <a:rPr lang="en-US" altLang="en-PK" sz="1600" dirty="0"/>
              <a:t> = </a:t>
            </a:r>
            <a:r>
              <a:rPr lang="en-US" altLang="en-PK" sz="1600" dirty="0" err="1"/>
              <a:t>PropagationSpeed</a:t>
            </a:r>
            <a:r>
              <a:rPr lang="en-US" altLang="en-PK" sz="1600" dirty="0"/>
              <a:t> * </a:t>
            </a:r>
            <a:r>
              <a:rPr lang="en-US" altLang="en-PK" sz="1600" dirty="0" err="1"/>
              <a:t>SlotTime</a:t>
            </a:r>
            <a:r>
              <a:rPr lang="en-US" altLang="en-PK" sz="1600" dirty="0"/>
              <a:t>/2</a:t>
            </a:r>
          </a:p>
          <a:p>
            <a:pPr marL="285750" lvl="0" indent="-285750">
              <a:buFont typeface="Arial" panose="020B0604020202020204" pitchFamily="34" charset="0"/>
              <a:buChar char="•"/>
            </a:pPr>
            <a:r>
              <a:rPr lang="en-US" altLang="en-PK" sz="1600" dirty="0"/>
              <a:t>Longer minimum frame lengths translate to longer slot times and larger collision diameters;</a:t>
            </a:r>
          </a:p>
          <a:p>
            <a:pPr marL="285750" lvl="0" indent="-285750">
              <a:buFont typeface="Arial" panose="020B0604020202020204" pitchFamily="34" charset="0"/>
              <a:buChar char="•"/>
            </a:pPr>
            <a:r>
              <a:rPr lang="en-US" altLang="en-PK" sz="1600" dirty="0"/>
              <a:t>Shorter minimum frame lengths correspond to shorter slot times and smaller collision diameters.</a:t>
            </a:r>
          </a:p>
          <a:p>
            <a:pPr lvl="0"/>
            <a:r>
              <a:rPr lang="en-US" altLang="en-PK" sz="1600" dirty="0"/>
              <a:t>Tradeoff between impact of collision recovery and the need to accommodate reasonable network sizes.</a:t>
            </a:r>
            <a:endParaRPr lang="en-US" altLang="en-PK" sz="1600" b="1" dirty="0">
              <a:solidFill>
                <a:srgbClr val="C00000"/>
              </a:solidFill>
            </a:endParaRPr>
          </a:p>
        </p:txBody>
      </p:sp>
    </p:spTree>
    <p:extLst>
      <p:ext uri="{BB962C8B-B14F-4D97-AF65-F5344CB8AC3E}">
        <p14:creationId xmlns:p14="http://schemas.microsoft.com/office/powerpoint/2010/main" val="23970495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701800" y="1346200"/>
            <a:ext cx="6699250" cy="28956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Access method</a:t>
            </a:r>
          </a:p>
          <a:p>
            <a:pPr lvl="0"/>
            <a:endParaRPr lang="en-US" altLang="en-PK" sz="1600" dirty="0"/>
          </a:p>
          <a:p>
            <a:pPr lvl="0"/>
            <a:r>
              <a:rPr lang="en-US" altLang="en-PK" sz="1600" dirty="0"/>
              <a:t>Slot time and maximum network length</a:t>
            </a:r>
          </a:p>
          <a:p>
            <a:pPr marL="285750" lvl="0" indent="-285750">
              <a:buFont typeface="Arial" panose="020B0604020202020204" pitchFamily="34" charset="0"/>
              <a:buChar char="•"/>
            </a:pPr>
            <a:r>
              <a:rPr lang="en-US" altLang="en-PK" sz="1600" dirty="0"/>
              <a:t>In most transmission media, the signal propagates at 2.0 x 10</a:t>
            </a:r>
            <a:r>
              <a:rPr lang="en-US" altLang="en-PK" sz="1600" baseline="30000" dirty="0"/>
              <a:t>8</a:t>
            </a:r>
            <a:r>
              <a:rPr lang="en-US" altLang="en-PK" sz="1600" dirty="0"/>
              <a:t> </a:t>
            </a:r>
            <a:r>
              <a:rPr lang="en-US" altLang="en-PK" sz="1600" dirty="0" err="1"/>
              <a:t>rn</a:t>
            </a:r>
            <a:r>
              <a:rPr lang="en-US" altLang="en-PK" sz="1600" dirty="0"/>
              <a:t>/s</a:t>
            </a:r>
          </a:p>
          <a:p>
            <a:pPr marL="285750" lvl="0" indent="-285750">
              <a:buFont typeface="Arial" panose="020B0604020202020204" pitchFamily="34" charset="0"/>
              <a:buChar char="•"/>
            </a:pPr>
            <a:r>
              <a:rPr lang="en-US" altLang="en-PK" sz="1600" dirty="0" err="1"/>
              <a:t>MaxLength</a:t>
            </a:r>
            <a:r>
              <a:rPr lang="en-US" altLang="en-PK" sz="1600" dirty="0"/>
              <a:t> = </a:t>
            </a:r>
            <a:r>
              <a:rPr lang="en-US" altLang="en-PK" sz="1600" dirty="0" err="1"/>
              <a:t>PropagationSpeed</a:t>
            </a:r>
            <a:r>
              <a:rPr lang="en-US" altLang="en-PK" sz="1600" dirty="0"/>
              <a:t> * </a:t>
            </a:r>
            <a:r>
              <a:rPr lang="en-US" altLang="en-PK" sz="1600" dirty="0" err="1"/>
              <a:t>SlotTime</a:t>
            </a:r>
            <a:r>
              <a:rPr lang="en-US" altLang="en-PK" sz="1600" dirty="0"/>
              <a:t>/2</a:t>
            </a:r>
          </a:p>
          <a:p>
            <a:pPr marL="285750" lvl="0" indent="-285750">
              <a:buFont typeface="Arial" panose="020B0604020202020204" pitchFamily="34" charset="0"/>
              <a:buChar char="•"/>
            </a:pPr>
            <a:r>
              <a:rPr lang="en-US" altLang="en-PK" sz="1600" dirty="0"/>
              <a:t>Theoretical </a:t>
            </a:r>
            <a:r>
              <a:rPr lang="en-US" altLang="en-PK" sz="1600" dirty="0" err="1"/>
              <a:t>MaxLensth</a:t>
            </a:r>
            <a:r>
              <a:rPr lang="en-US" altLang="en-PK" sz="1600" dirty="0"/>
              <a:t> = 5200 m for standard ethernet. </a:t>
            </a:r>
          </a:p>
          <a:p>
            <a:pPr marL="285750" lvl="0" indent="-285750">
              <a:buFont typeface="Arial" panose="020B0604020202020204" pitchFamily="34" charset="0"/>
              <a:buChar char="•"/>
            </a:pPr>
            <a:r>
              <a:rPr lang="en-US" altLang="en-PK" sz="1600" dirty="0"/>
              <a:t>= (2.0 x 10</a:t>
            </a:r>
            <a:r>
              <a:rPr lang="en-US" altLang="en-PK" sz="1600" baseline="30000" dirty="0"/>
              <a:t>8</a:t>
            </a:r>
            <a:r>
              <a:rPr lang="en-US" altLang="en-PK" sz="1600" dirty="0"/>
              <a:t> * 51.2*10</a:t>
            </a:r>
            <a:r>
              <a:rPr lang="en-US" altLang="en-PK" sz="1600" baseline="30000" dirty="0"/>
              <a:t>-6</a:t>
            </a:r>
            <a:r>
              <a:rPr lang="en-US" altLang="en-PK" sz="1600" dirty="0"/>
              <a:t> )/2</a:t>
            </a:r>
          </a:p>
          <a:p>
            <a:pPr marL="285750" lvl="0" indent="-285750">
              <a:buFont typeface="Arial" panose="020B0604020202020204" pitchFamily="34" charset="0"/>
              <a:buChar char="•"/>
            </a:pPr>
            <a:r>
              <a:rPr lang="en-US" altLang="en-PK" sz="1600" dirty="0"/>
              <a:t>= (2.0 * 51.2* 10</a:t>
            </a:r>
            <a:r>
              <a:rPr lang="en-US" altLang="en-PK" sz="1600" baseline="30000" dirty="0"/>
              <a:t>2 </a:t>
            </a:r>
            <a:r>
              <a:rPr lang="en-US" altLang="en-PK" sz="1600" dirty="0"/>
              <a:t>)/2</a:t>
            </a:r>
          </a:p>
          <a:p>
            <a:pPr marL="285750" lvl="0" indent="-285750">
              <a:buFont typeface="Arial" panose="020B0604020202020204" pitchFamily="34" charset="0"/>
              <a:buChar char="•"/>
            </a:pPr>
            <a:r>
              <a:rPr lang="en-US" altLang="en-PK" sz="1600" dirty="0"/>
              <a:t>= 5120 m (= 5200 m)</a:t>
            </a:r>
          </a:p>
          <a:p>
            <a:pPr marL="285750" lvl="0" indent="-285750">
              <a:buFont typeface="Arial" panose="020B0604020202020204" pitchFamily="34" charset="0"/>
              <a:buChar char="•"/>
            </a:pPr>
            <a:r>
              <a:rPr lang="en-US" altLang="en-PK" sz="1600" dirty="0"/>
              <a:t>Considering the delay times in repeaters and interfaces, and the time required to send the jam sequence, Max length = 2500 m.</a:t>
            </a:r>
            <a:endParaRPr lang="en-US" altLang="en-PK" sz="1600" b="1" dirty="0">
              <a:solidFill>
                <a:srgbClr val="C00000"/>
              </a:solidFill>
            </a:endParaRPr>
          </a:p>
        </p:txBody>
      </p:sp>
    </p:spTree>
    <p:extLst>
      <p:ext uri="{BB962C8B-B14F-4D97-AF65-F5344CB8AC3E}">
        <p14:creationId xmlns:p14="http://schemas.microsoft.com/office/powerpoint/2010/main" val="14085666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3835400" y="1358900"/>
            <a:ext cx="1206500" cy="3810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a:t>
            </a:r>
          </a:p>
        </p:txBody>
      </p:sp>
      <p:pic>
        <p:nvPicPr>
          <p:cNvPr id="8194" name="Picture 2" descr="What is Ethernet in Computer Networks, Its Types and Uses?">
            <a:extLst>
              <a:ext uri="{FF2B5EF4-FFF2-40B4-BE49-F238E27FC236}">
                <a16:creationId xmlns:a16="http://schemas.microsoft.com/office/drawing/2014/main" id="{003CCAA8-5AB1-217A-F11C-9CDFD9BB66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50" y="2236900"/>
            <a:ext cx="7607300" cy="219370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21415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473200" y="1162050"/>
            <a:ext cx="6699250" cy="3575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Networks</a:t>
            </a:r>
          </a:p>
          <a:p>
            <a:pPr lvl="0"/>
            <a:endParaRPr lang="en-US" altLang="en-PK" sz="1600" dirty="0"/>
          </a:p>
          <a:p>
            <a:pPr lvl="0"/>
            <a:r>
              <a:rPr lang="en-US" altLang="en-PK" sz="1600" dirty="0"/>
              <a:t>Ethernet Evolution</a:t>
            </a:r>
          </a:p>
          <a:p>
            <a:pPr marL="285750" lvl="0" indent="-285750">
              <a:buFont typeface="Arial" panose="020B0604020202020204" pitchFamily="34" charset="0"/>
              <a:buChar char="•"/>
            </a:pPr>
            <a:r>
              <a:rPr lang="en-US" altLang="en-PK" sz="1600" dirty="0"/>
              <a:t>The original Ethernet created in 1976 at Xerox’s Palo Alto research center has since evolved.</a:t>
            </a:r>
          </a:p>
          <a:p>
            <a:pPr marL="285750" lvl="0" indent="-285750">
              <a:buFont typeface="Arial" panose="020B0604020202020204" pitchFamily="34" charset="0"/>
              <a:buChar char="•"/>
            </a:pPr>
            <a:r>
              <a:rPr lang="en-US" altLang="en-PK" sz="1600" dirty="0"/>
              <a:t>Ethernet has gone through a four-generation evolution during the last few decades</a:t>
            </a:r>
          </a:p>
          <a:p>
            <a:pPr marL="285750" lvl="0" indent="-285750">
              <a:buFont typeface="Arial" panose="020B0604020202020204" pitchFamily="34" charset="0"/>
              <a:buChar char="•"/>
            </a:pPr>
            <a:r>
              <a:rPr lang="en-US" altLang="en-PK" sz="1600" dirty="0"/>
              <a:t>Standard/Traditional Ethernet: The original Ethernet had a data rate of 10Mbps</a:t>
            </a:r>
          </a:p>
          <a:p>
            <a:pPr marL="285750" lvl="0" indent="-285750">
              <a:buFont typeface="Arial" panose="020B0604020202020204" pitchFamily="34" charset="0"/>
              <a:buChar char="•"/>
            </a:pPr>
            <a:r>
              <a:rPr lang="en-US" altLang="en-PK" sz="1600" dirty="0"/>
              <a:t>Fast Ethernet operates at 100Mbps</a:t>
            </a:r>
          </a:p>
          <a:p>
            <a:pPr marL="285750" lvl="0" indent="-285750">
              <a:buFont typeface="Arial" panose="020B0604020202020204" pitchFamily="34" charset="0"/>
              <a:buChar char="•"/>
            </a:pPr>
            <a:r>
              <a:rPr lang="en-US" altLang="en-PK" sz="1600" dirty="0"/>
              <a:t>Gigabit Ethernet Operates at 1Gbps</a:t>
            </a:r>
          </a:p>
          <a:p>
            <a:pPr marL="285750" lvl="0" indent="-285750">
              <a:buFont typeface="Arial" panose="020B0604020202020204" pitchFamily="34" charset="0"/>
              <a:buChar char="•"/>
            </a:pPr>
            <a:r>
              <a:rPr lang="en-US" altLang="en-PK" sz="1600" dirty="0"/>
              <a:t>10 gigabit Ethernet Operates at 10Gbps</a:t>
            </a:r>
          </a:p>
          <a:p>
            <a:pPr marL="285750" lvl="0" indent="-285750">
              <a:buFont typeface="Arial" panose="020B0604020202020204" pitchFamily="34" charset="0"/>
              <a:buChar char="•"/>
            </a:pPr>
            <a:r>
              <a:rPr lang="en-US" altLang="en-PK" sz="1600" dirty="0"/>
              <a:t>100 gigabit Ethernet Operates at 100Gbps</a:t>
            </a:r>
            <a:endParaRPr lang="en-US" altLang="en-PK" sz="1600" b="1" dirty="0">
              <a:solidFill>
                <a:srgbClr val="C00000"/>
              </a:solidFill>
            </a:endParaRPr>
          </a:p>
        </p:txBody>
      </p:sp>
    </p:spTree>
    <p:extLst>
      <p:ext uri="{BB962C8B-B14F-4D97-AF65-F5344CB8AC3E}">
        <p14:creationId xmlns:p14="http://schemas.microsoft.com/office/powerpoint/2010/main" val="3578469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6B9C4C-8F4C-DC8C-26AF-0C53CC42FB06}"/>
              </a:ext>
            </a:extLst>
          </p:cNvPr>
          <p:cNvSpPr/>
          <p:nvPr/>
        </p:nvSpPr>
        <p:spPr>
          <a:xfrm>
            <a:off x="2203450" y="1112630"/>
            <a:ext cx="5410200" cy="323077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marL="0" indent="0" algn="just">
              <a:buNone/>
            </a:pPr>
            <a:r>
              <a:rPr lang="en-US" sz="1600" b="1" dirty="0">
                <a:solidFill>
                  <a:schemeClr val="tx1"/>
                </a:solidFill>
              </a:rPr>
              <a:t>IEEE Standard </a:t>
            </a:r>
          </a:p>
          <a:p>
            <a:pPr marL="0" indent="0" algn="just">
              <a:buNone/>
            </a:pPr>
            <a:endParaRPr lang="en-US" sz="1600" dirty="0">
              <a:solidFill>
                <a:schemeClr val="tx1"/>
              </a:solidFill>
            </a:endParaRPr>
          </a:p>
          <a:p>
            <a:pPr algn="just"/>
            <a:r>
              <a:rPr lang="en-US" sz="1600" dirty="0">
                <a:solidFill>
                  <a:schemeClr val="tx1"/>
                </a:solidFill>
              </a:rPr>
              <a:t>The IEEE 802 standards include </a:t>
            </a:r>
          </a:p>
          <a:p>
            <a:pPr marL="285750" indent="-285750" algn="just">
              <a:buFont typeface="Arial" panose="020B0604020202020204" pitchFamily="34" charset="0"/>
              <a:buChar char="•"/>
            </a:pPr>
            <a:r>
              <a:rPr lang="en-US" sz="1600" dirty="0">
                <a:solidFill>
                  <a:schemeClr val="tx1"/>
                </a:solidFill>
              </a:rPr>
              <a:t>IEEE 802.3 standard – Ethernet </a:t>
            </a:r>
          </a:p>
          <a:p>
            <a:pPr marL="285750" indent="-285750" algn="just">
              <a:buFont typeface="Arial" panose="020B0604020202020204" pitchFamily="34" charset="0"/>
              <a:buChar char="•"/>
            </a:pPr>
            <a:r>
              <a:rPr lang="en-US" sz="1600" dirty="0">
                <a:solidFill>
                  <a:schemeClr val="tx1"/>
                </a:solidFill>
              </a:rPr>
              <a:t>IEEE 802.4 standard –Token Bus </a:t>
            </a:r>
          </a:p>
          <a:p>
            <a:pPr marL="285750" indent="-285750" algn="just">
              <a:buFont typeface="Arial" panose="020B0604020202020204" pitchFamily="34" charset="0"/>
              <a:buChar char="•"/>
            </a:pPr>
            <a:r>
              <a:rPr lang="en-US" sz="1600" dirty="0">
                <a:solidFill>
                  <a:schemeClr val="tx1"/>
                </a:solidFill>
              </a:rPr>
              <a:t>IEEE 802.5 standard –Token Ring </a:t>
            </a:r>
          </a:p>
          <a:p>
            <a:pPr marL="285750" indent="-285750" algn="just">
              <a:buFont typeface="Arial" panose="020B0604020202020204" pitchFamily="34" charset="0"/>
              <a:buChar char="•"/>
            </a:pPr>
            <a:r>
              <a:rPr lang="en-US" sz="1600" dirty="0">
                <a:solidFill>
                  <a:schemeClr val="tx1"/>
                </a:solidFill>
              </a:rPr>
              <a:t>IEEE 802.11 standard – Wireless LAN </a:t>
            </a:r>
          </a:p>
          <a:p>
            <a:pPr marL="285750" indent="-285750" algn="just">
              <a:buFont typeface="Arial" panose="020B0604020202020204" pitchFamily="34" charset="0"/>
              <a:buChar char="•"/>
            </a:pPr>
            <a:r>
              <a:rPr lang="en-US" sz="1600" dirty="0">
                <a:solidFill>
                  <a:schemeClr val="tx1"/>
                </a:solidFill>
              </a:rPr>
              <a:t>IEEE 802.15 standard – Bluetooth </a:t>
            </a:r>
          </a:p>
          <a:p>
            <a:pPr marL="285750" indent="-285750" algn="just">
              <a:buFont typeface="Arial" panose="020B0604020202020204" pitchFamily="34" charset="0"/>
              <a:buChar char="•"/>
            </a:pPr>
            <a:r>
              <a:rPr lang="en-US" sz="1600" dirty="0">
                <a:solidFill>
                  <a:schemeClr val="tx1"/>
                </a:solidFill>
              </a:rPr>
              <a:t>IEEE 802.16 standard –Wireless MAN </a:t>
            </a:r>
          </a:p>
          <a:p>
            <a:pPr marL="285750" indent="-285750" algn="just">
              <a:buFont typeface="Arial" panose="020B0604020202020204" pitchFamily="34" charset="0"/>
              <a:buChar char="•"/>
            </a:pPr>
            <a:r>
              <a:rPr lang="en-US" sz="1600" dirty="0">
                <a:solidFill>
                  <a:schemeClr val="tx1"/>
                </a:solidFill>
              </a:rPr>
              <a:t>IEEE 802.16 standard –FDDI </a:t>
            </a:r>
          </a:p>
          <a:p>
            <a:pPr marL="285750" indent="-285750" algn="just">
              <a:buFont typeface="Arial" panose="020B0604020202020204" pitchFamily="34" charset="0"/>
              <a:buChar char="•"/>
            </a:pPr>
            <a:r>
              <a:rPr lang="en-US" sz="1600" dirty="0">
                <a:solidFill>
                  <a:schemeClr val="tx1"/>
                </a:solidFill>
              </a:rPr>
              <a:t>IEEE 802.16 standard –ATM LAN</a:t>
            </a:r>
          </a:p>
        </p:txBody>
      </p:sp>
    </p:spTree>
    <p:extLst>
      <p:ext uri="{BB962C8B-B14F-4D97-AF65-F5344CB8AC3E}">
        <p14:creationId xmlns:p14="http://schemas.microsoft.com/office/powerpoint/2010/main" val="38136076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473200" y="1162050"/>
            <a:ext cx="6699250" cy="3575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Bridged Ethernet</a:t>
            </a:r>
          </a:p>
          <a:p>
            <a:pPr lvl="0"/>
            <a:endParaRPr lang="en-US" altLang="en-PK" sz="1600" dirty="0"/>
          </a:p>
          <a:p>
            <a:pPr lvl="0"/>
            <a:r>
              <a:rPr lang="en-US" altLang="en-PK" sz="1600" dirty="0"/>
              <a:t>The first step in the evolution was division of the LAN by bridges.</a:t>
            </a:r>
          </a:p>
          <a:p>
            <a:pPr lvl="0"/>
            <a:r>
              <a:rPr lang="en-US" altLang="en-PK" sz="1600" b="1" dirty="0"/>
              <a:t>Effect of Bridges on the LAN:</a:t>
            </a:r>
          </a:p>
          <a:p>
            <a:pPr marL="285750" lvl="0" indent="-285750">
              <a:buFont typeface="Arial" panose="020B0604020202020204" pitchFamily="34" charset="0"/>
              <a:buChar char="•"/>
            </a:pPr>
            <a:r>
              <a:rPr lang="en-US" altLang="en-PK" sz="1600" dirty="0">
                <a:solidFill>
                  <a:srgbClr val="C00000"/>
                </a:solidFill>
              </a:rPr>
              <a:t>Raising the bandwidth:</a:t>
            </a:r>
            <a:r>
              <a:rPr lang="en-US" altLang="en-PK" sz="1600" dirty="0"/>
              <a:t> A bridge divides a network into two or more segments, </a:t>
            </a:r>
            <a:r>
              <a:rPr lang="en-US" altLang="en-PK" sz="1600" dirty="0">
                <a:solidFill>
                  <a:srgbClr val="C00000"/>
                </a:solidFill>
              </a:rPr>
              <a:t>each independent</a:t>
            </a:r>
            <a:r>
              <a:rPr lang="en-US" altLang="en-PK" sz="1600" dirty="0"/>
              <a:t>. It reduces the number of stations sharing the capacity of the segment. Results in a gain of more bandwidth for each segment. </a:t>
            </a:r>
          </a:p>
          <a:p>
            <a:pPr marL="285750" lvl="0" indent="-285750">
              <a:buFont typeface="Arial" panose="020B0604020202020204" pitchFamily="34" charset="0"/>
              <a:buChar char="•"/>
            </a:pPr>
            <a:r>
              <a:rPr lang="en-US" altLang="en-PK" sz="1600" dirty="0">
                <a:solidFill>
                  <a:srgbClr val="C00000"/>
                </a:solidFill>
              </a:rPr>
              <a:t>Separating collision domains:</a:t>
            </a:r>
            <a:r>
              <a:rPr lang="en-US" altLang="en-PK" sz="1600" dirty="0"/>
              <a:t> gives rise to smaller collision domains, reducing the probability of collisions.</a:t>
            </a:r>
            <a:endParaRPr lang="en-US" altLang="en-PK" sz="1600" b="1" dirty="0">
              <a:solidFill>
                <a:srgbClr val="C00000"/>
              </a:solidFill>
            </a:endParaRPr>
          </a:p>
        </p:txBody>
      </p:sp>
    </p:spTree>
    <p:extLst>
      <p:ext uri="{BB962C8B-B14F-4D97-AF65-F5344CB8AC3E}">
        <p14:creationId xmlns:p14="http://schemas.microsoft.com/office/powerpoint/2010/main" val="28879859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BC7F0D9-38EA-E279-01FC-8D9027E685F1}"/>
              </a:ext>
            </a:extLst>
          </p:cNvPr>
          <p:cNvPicPr>
            <a:picLocks noChangeAspect="1"/>
          </p:cNvPicPr>
          <p:nvPr/>
        </p:nvPicPr>
        <p:blipFill>
          <a:blip r:embed="rId2"/>
          <a:stretch>
            <a:fillRect/>
          </a:stretch>
        </p:blipFill>
        <p:spPr>
          <a:xfrm>
            <a:off x="1866899" y="1152651"/>
            <a:ext cx="5647287" cy="326409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8212090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784225" y="1104900"/>
            <a:ext cx="7575550" cy="3575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Switched Ethernet</a:t>
            </a:r>
          </a:p>
          <a:p>
            <a:pPr lvl="0"/>
            <a:endParaRPr lang="en-US" altLang="en-PK" sz="1600" dirty="0"/>
          </a:p>
          <a:p>
            <a:pPr marL="285750" lvl="0" indent="-285750">
              <a:buFont typeface="Arial" panose="020B0604020202020204" pitchFamily="34" charset="0"/>
              <a:buChar char="•"/>
            </a:pPr>
            <a:r>
              <a:rPr lang="en-US" altLang="en-PK" sz="1600" dirty="0"/>
              <a:t>The next step was the evolution from bridged Ethernets to Ethernets .</a:t>
            </a:r>
          </a:p>
          <a:p>
            <a:pPr marL="285750" lvl="0" indent="-285750">
              <a:buFont typeface="Arial" panose="020B0604020202020204" pitchFamily="34" charset="0"/>
              <a:buChar char="•"/>
            </a:pPr>
            <a:r>
              <a:rPr lang="en-US" altLang="en-PK" sz="1600" dirty="0"/>
              <a:t>The switched Ethernets were an extension of the idea of a bridged LAN to an N-port bridge. This led to even </a:t>
            </a:r>
            <a:r>
              <a:rPr lang="en-US" altLang="en-PK" sz="1600" b="1" dirty="0">
                <a:solidFill>
                  <a:srgbClr val="C00000"/>
                </a:solidFill>
              </a:rPr>
              <a:t>faster Ethernet</a:t>
            </a:r>
            <a:r>
              <a:rPr lang="en-US" altLang="en-PK" sz="1600" dirty="0"/>
              <a:t>.</a:t>
            </a:r>
          </a:p>
          <a:p>
            <a:pPr marL="285750" lvl="0" indent="-285750">
              <a:buFont typeface="Arial" panose="020B0604020202020204" pitchFamily="34" charset="0"/>
              <a:buChar char="•"/>
            </a:pPr>
            <a:r>
              <a:rPr lang="en-US" altLang="en-PK" sz="1600" dirty="0"/>
              <a:t>A layer 2 switch is an N-port bridge with additional sophistication that allows faster handling of frames(switching, cut through etc.)</a:t>
            </a:r>
          </a:p>
          <a:p>
            <a:pPr lvl="0"/>
            <a:r>
              <a:rPr lang="en-US" altLang="en-PK" sz="1600" b="1" dirty="0">
                <a:solidFill>
                  <a:srgbClr val="C00000"/>
                </a:solidFill>
              </a:rPr>
              <a:t>Effect of switches on the LAN</a:t>
            </a:r>
          </a:p>
          <a:p>
            <a:pPr lvl="0"/>
            <a:r>
              <a:rPr lang="en-US" altLang="en-PK" sz="1600" b="1" dirty="0"/>
              <a:t>Increased bandwidth:</a:t>
            </a:r>
            <a:r>
              <a:rPr lang="en-US" altLang="en-PK" sz="1600" dirty="0"/>
              <a:t> </a:t>
            </a:r>
          </a:p>
          <a:p>
            <a:pPr marL="285750" lvl="0" indent="-285750">
              <a:buFont typeface="Arial" panose="020B0604020202020204" pitchFamily="34" charset="0"/>
              <a:buChar char="•"/>
            </a:pPr>
            <a:r>
              <a:rPr lang="en-US" altLang="en-PK" sz="1600" dirty="0"/>
              <a:t>The switch divides a network into N independent segments where N is the number of stations in the LAN. Bandwidth shared only between the station and the switch. </a:t>
            </a:r>
          </a:p>
          <a:p>
            <a:pPr lvl="0"/>
            <a:r>
              <a:rPr lang="en-US" altLang="en-PK" sz="1600" b="1" dirty="0"/>
              <a:t>Single user per collision domain:</a:t>
            </a:r>
            <a:r>
              <a:rPr lang="en-US" altLang="en-PK" sz="1600" dirty="0"/>
              <a:t> </a:t>
            </a:r>
          </a:p>
          <a:p>
            <a:pPr marL="285750" lvl="0" indent="-285750">
              <a:buFont typeface="Arial" panose="020B0604020202020204" pitchFamily="34" charset="0"/>
              <a:buChar char="•"/>
            </a:pPr>
            <a:r>
              <a:rPr lang="en-US" altLang="en-PK" sz="1600" dirty="0"/>
              <a:t>Gives rise to N collision domains with one user per segment, reducing the probability of collisions even further.</a:t>
            </a:r>
            <a:endParaRPr lang="en-US" altLang="en-PK" sz="1600" b="1" dirty="0">
              <a:solidFill>
                <a:srgbClr val="C00000"/>
              </a:solidFill>
            </a:endParaRPr>
          </a:p>
        </p:txBody>
      </p:sp>
    </p:spTree>
    <p:extLst>
      <p:ext uri="{BB962C8B-B14F-4D97-AF65-F5344CB8AC3E}">
        <p14:creationId xmlns:p14="http://schemas.microsoft.com/office/powerpoint/2010/main" val="30458962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BE1B133-4A90-791B-2E37-4F21C07C5941}"/>
              </a:ext>
            </a:extLst>
          </p:cNvPr>
          <p:cNvPicPr>
            <a:picLocks noChangeAspect="1"/>
          </p:cNvPicPr>
          <p:nvPr/>
        </p:nvPicPr>
        <p:blipFill>
          <a:blip r:embed="rId2"/>
          <a:stretch>
            <a:fillRect/>
          </a:stretch>
        </p:blipFill>
        <p:spPr>
          <a:xfrm>
            <a:off x="2146300" y="1249101"/>
            <a:ext cx="5594350" cy="303315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8876950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784225" y="1104900"/>
            <a:ext cx="7575550" cy="25844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Switched Ethernet</a:t>
            </a:r>
          </a:p>
          <a:p>
            <a:pPr lvl="0"/>
            <a:endParaRPr lang="en-US" altLang="en-PK" sz="1600" dirty="0"/>
          </a:p>
          <a:p>
            <a:pPr marL="285750" lvl="0" indent="-285750">
              <a:buFont typeface="Arial" panose="020B0604020202020204" pitchFamily="34" charset="0"/>
              <a:buChar char="•"/>
            </a:pPr>
            <a:r>
              <a:rPr lang="en-US" altLang="en-PK" sz="1600" dirty="0"/>
              <a:t>In full duplex switched Ethernet there is no need for </a:t>
            </a:r>
            <a:r>
              <a:rPr lang="en-US" altLang="en-PK" sz="1600" b="1" dirty="0">
                <a:solidFill>
                  <a:srgbClr val="C00000"/>
                </a:solidFill>
              </a:rPr>
              <a:t>CSMA/CD access method</a:t>
            </a:r>
            <a:r>
              <a:rPr lang="en-US" altLang="en-PK" sz="1600" dirty="0"/>
              <a:t>.</a:t>
            </a:r>
          </a:p>
          <a:p>
            <a:pPr marL="285750" lvl="0" indent="-285750">
              <a:buFont typeface="Arial" panose="020B0604020202020204" pitchFamily="34" charset="0"/>
              <a:buChar char="•"/>
            </a:pPr>
            <a:r>
              <a:rPr lang="en-US" altLang="en-PK" sz="1600" dirty="0"/>
              <a:t>Each station is connected via two </a:t>
            </a:r>
            <a:r>
              <a:rPr lang="en-US" altLang="en-PK" sz="1600" dirty="0" err="1"/>
              <a:t>separatelinks</a:t>
            </a:r>
            <a:r>
              <a:rPr lang="en-US" altLang="en-PK" sz="1600" dirty="0"/>
              <a:t>.</a:t>
            </a:r>
          </a:p>
          <a:p>
            <a:pPr marL="285750" lvl="0" indent="-285750">
              <a:buFont typeface="Arial" panose="020B0604020202020204" pitchFamily="34" charset="0"/>
              <a:buChar char="•"/>
            </a:pPr>
            <a:r>
              <a:rPr lang="en-US" altLang="en-PK" sz="1600" dirty="0"/>
              <a:t>Each link is a point to point dedicated path between the station and the switch.</a:t>
            </a:r>
          </a:p>
          <a:p>
            <a:pPr marL="285750" lvl="0" indent="-285750">
              <a:buFont typeface="Arial" panose="020B0604020202020204" pitchFamily="34" charset="0"/>
              <a:buChar char="•"/>
            </a:pPr>
            <a:r>
              <a:rPr lang="en-US" altLang="en-PK" sz="1600" dirty="0"/>
              <a:t>Station can send and receive simultaneously.</a:t>
            </a:r>
          </a:p>
          <a:p>
            <a:pPr marL="285750" lvl="0" indent="-285750">
              <a:buFont typeface="Arial" panose="020B0604020202020204" pitchFamily="34" charset="0"/>
              <a:buChar char="•"/>
            </a:pPr>
            <a:r>
              <a:rPr lang="en-US" altLang="en-PK" sz="1600" dirty="0"/>
              <a:t>No possibility of collision.</a:t>
            </a:r>
          </a:p>
          <a:p>
            <a:pPr marL="285750" lvl="0" indent="-285750">
              <a:buFont typeface="Arial" panose="020B0604020202020204" pitchFamily="34" charset="0"/>
              <a:buChar char="•"/>
            </a:pPr>
            <a:r>
              <a:rPr lang="en-US" altLang="en-PK" sz="1600" dirty="0"/>
              <a:t>The carrier sense and collision detection functionality can be switched off.</a:t>
            </a:r>
            <a:endParaRPr lang="en-US" altLang="en-PK" sz="1600" b="1" dirty="0">
              <a:solidFill>
                <a:srgbClr val="C00000"/>
              </a:solidFill>
            </a:endParaRPr>
          </a:p>
        </p:txBody>
      </p:sp>
    </p:spTree>
    <p:extLst>
      <p:ext uri="{BB962C8B-B14F-4D97-AF65-F5344CB8AC3E}">
        <p14:creationId xmlns:p14="http://schemas.microsoft.com/office/powerpoint/2010/main" val="23588940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784225" y="1104900"/>
            <a:ext cx="7575550" cy="25844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Switched Ethernet</a:t>
            </a:r>
          </a:p>
          <a:p>
            <a:pPr lvl="0"/>
            <a:endParaRPr lang="en-US" altLang="en-PK" sz="1600" dirty="0"/>
          </a:p>
          <a:p>
            <a:pPr marL="285750" lvl="0" indent="-285750">
              <a:buFont typeface="Arial" panose="020B0604020202020204" pitchFamily="34" charset="0"/>
              <a:buChar char="•"/>
            </a:pPr>
            <a:r>
              <a:rPr lang="en-US" altLang="en-PK" sz="1600" dirty="0"/>
              <a:t>The backoff feature which contributes to reduced performance is mainly avoided and increased performance is achieved  </a:t>
            </a:r>
          </a:p>
          <a:p>
            <a:pPr marL="285750" lvl="0" indent="-285750">
              <a:buFont typeface="Arial" panose="020B0604020202020204" pitchFamily="34" charset="0"/>
              <a:buChar char="•"/>
            </a:pPr>
            <a:r>
              <a:rPr lang="en-US" altLang="en-PK" sz="1600" dirty="0"/>
              <a:t>The links however may still operate in half duplex mode (backward compatibility)</a:t>
            </a:r>
          </a:p>
          <a:p>
            <a:pPr marL="285750" lvl="0" indent="-285750">
              <a:buFont typeface="Arial" panose="020B0604020202020204" pitchFamily="34" charset="0"/>
              <a:buChar char="•"/>
            </a:pPr>
            <a:r>
              <a:rPr lang="en-US" altLang="en-PK" sz="1600" dirty="0"/>
              <a:t>It is possible to run a port connection in fullduplex mode</a:t>
            </a:r>
            <a:endParaRPr lang="en-US" altLang="en-PK" sz="1600" b="1" dirty="0">
              <a:solidFill>
                <a:srgbClr val="C00000"/>
              </a:solidFill>
            </a:endParaRPr>
          </a:p>
        </p:txBody>
      </p:sp>
    </p:spTree>
    <p:extLst>
      <p:ext uri="{BB962C8B-B14F-4D97-AF65-F5344CB8AC3E}">
        <p14:creationId xmlns:p14="http://schemas.microsoft.com/office/powerpoint/2010/main" val="26751353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127125" y="1390650"/>
            <a:ext cx="7575550" cy="25844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Fast Ethernet</a:t>
            </a:r>
          </a:p>
          <a:p>
            <a:pPr lvl="0"/>
            <a:endParaRPr lang="en-US" altLang="en-PK" sz="1600" dirty="0"/>
          </a:p>
          <a:p>
            <a:pPr marL="285750" lvl="0" indent="-285750">
              <a:buFont typeface="Arial" panose="020B0604020202020204" pitchFamily="34" charset="0"/>
              <a:buChar char="•"/>
            </a:pPr>
            <a:r>
              <a:rPr lang="en-US" altLang="en-PK" sz="1600" dirty="0"/>
              <a:t>Fast Ethernet</a:t>
            </a:r>
          </a:p>
          <a:p>
            <a:pPr marL="285750" lvl="0" indent="-285750">
              <a:buFont typeface="Arial" panose="020B0604020202020204" pitchFamily="34" charset="0"/>
              <a:buChar char="•"/>
            </a:pPr>
            <a:r>
              <a:rPr lang="en-US" altLang="en-PK" sz="1600" dirty="0"/>
              <a:t>To allow for an increased speed of transmission, the Ethernet protocol has developed a new standard to provide low cost Ethernet compatible LAN, operating at 100Mbps</a:t>
            </a:r>
          </a:p>
          <a:p>
            <a:pPr marL="285750" lvl="0" indent="-285750">
              <a:buFont typeface="Arial" panose="020B0604020202020204" pitchFamily="34" charset="0"/>
              <a:buChar char="•"/>
            </a:pPr>
            <a:r>
              <a:rPr lang="en-US" altLang="en-PK" sz="1600" dirty="0"/>
              <a:t>Fast Ethernet is a collective term for a number of Ethernet standards that carry traffic at 100Mbps.</a:t>
            </a:r>
          </a:p>
          <a:p>
            <a:pPr marL="285750" lvl="0" indent="-285750">
              <a:buFont typeface="Arial" panose="020B0604020202020204" pitchFamily="34" charset="0"/>
              <a:buChar char="•"/>
            </a:pPr>
            <a:r>
              <a:rPr lang="en-US" altLang="en-PK" sz="1600" dirty="0"/>
              <a:t>The Standard is referred to as 100Base-T </a:t>
            </a:r>
          </a:p>
          <a:p>
            <a:pPr marL="285750" lvl="0" indent="-285750">
              <a:buFont typeface="Arial" panose="020B0604020202020204" pitchFamily="34" charset="0"/>
              <a:buChar char="•"/>
            </a:pPr>
            <a:r>
              <a:rPr lang="en-US" altLang="en-PK" sz="1600" dirty="0"/>
              <a:t>This is commonly called Fast Ethernet.</a:t>
            </a:r>
            <a:endParaRPr lang="en-US" altLang="en-PK" sz="1600" b="1" dirty="0">
              <a:solidFill>
                <a:srgbClr val="C00000"/>
              </a:solidFill>
            </a:endParaRPr>
          </a:p>
        </p:txBody>
      </p:sp>
    </p:spTree>
    <p:extLst>
      <p:ext uri="{BB962C8B-B14F-4D97-AF65-F5344CB8AC3E}">
        <p14:creationId xmlns:p14="http://schemas.microsoft.com/office/powerpoint/2010/main" val="33168790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838200" y="1390650"/>
            <a:ext cx="7864475" cy="31496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b="1" dirty="0"/>
              <a:t>Fast Ethernet</a:t>
            </a:r>
          </a:p>
          <a:p>
            <a:pPr lvl="0"/>
            <a:endParaRPr lang="en-US" altLang="en-PK" dirty="0"/>
          </a:p>
          <a:p>
            <a:pPr lvl="0"/>
            <a:r>
              <a:rPr lang="en-US" altLang="en-PK" dirty="0"/>
              <a:t>Fast Ethernet</a:t>
            </a:r>
          </a:p>
          <a:p>
            <a:pPr marL="285750" lvl="0" indent="-285750">
              <a:buFont typeface="Arial" panose="020B0604020202020204" pitchFamily="34" charset="0"/>
              <a:buChar char="•"/>
            </a:pPr>
            <a:r>
              <a:rPr lang="en-US" altLang="en-PK" dirty="0"/>
              <a:t>Fast Ethernet was required to provide backward compatibility earlier Ethernet networks, including the existing IEEE 802.3 frame format and error-detection procedures, plus all applications and networking software running on the 10-Mbps networks.</a:t>
            </a:r>
          </a:p>
          <a:p>
            <a:pPr marL="285750" lvl="0" indent="-285750">
              <a:buFont typeface="Arial" panose="020B0604020202020204" pitchFamily="34" charset="0"/>
              <a:buChar char="•"/>
            </a:pPr>
            <a:r>
              <a:rPr lang="en-US" altLang="en-PK" dirty="0"/>
              <a:t>Fast Ethernet is similar to 10Mbps Ethernet in many ways</a:t>
            </a:r>
          </a:p>
          <a:p>
            <a:pPr marL="285750" lvl="0" indent="-285750">
              <a:buFont typeface="Arial" panose="020B0604020202020204" pitchFamily="34" charset="0"/>
              <a:buChar char="•"/>
            </a:pPr>
            <a:r>
              <a:rPr lang="en-US" altLang="en-PK" dirty="0"/>
              <a:t>MAC sub-layer is untouched- CSMA/CD is the access method Full Duplex Fast Ethernet does not need CSMA/CD. But implementation keeps CSMA/CD for backward compatibility with traditional Ethernet. </a:t>
            </a:r>
          </a:p>
          <a:p>
            <a:pPr marL="285750" lvl="0" indent="-285750">
              <a:buFont typeface="Arial" panose="020B0604020202020204" pitchFamily="34" charset="0"/>
              <a:buChar char="•"/>
            </a:pPr>
            <a:r>
              <a:rPr lang="en-US" altLang="en-PK" dirty="0"/>
              <a:t>Frame format   </a:t>
            </a:r>
          </a:p>
          <a:p>
            <a:pPr marL="285750" lvl="0" indent="-285750">
              <a:buFont typeface="Arial" panose="020B0604020202020204" pitchFamily="34" charset="0"/>
              <a:buChar char="•"/>
            </a:pPr>
            <a:r>
              <a:rPr lang="en-US" altLang="en-PK" dirty="0"/>
              <a:t>Minimum and maximum frame lengths</a:t>
            </a:r>
          </a:p>
          <a:p>
            <a:pPr marL="285750" lvl="0" indent="-285750">
              <a:buFont typeface="Arial" panose="020B0604020202020204" pitchFamily="34" charset="0"/>
              <a:buChar char="•"/>
            </a:pPr>
            <a:r>
              <a:rPr lang="en-US" altLang="en-PK" dirty="0"/>
              <a:t>Addressing</a:t>
            </a:r>
          </a:p>
          <a:p>
            <a:pPr marL="285750" lvl="0" indent="-285750">
              <a:buFont typeface="Arial" panose="020B0604020202020204" pitchFamily="34" charset="0"/>
              <a:buChar char="•"/>
            </a:pPr>
            <a:r>
              <a:rPr lang="en-US" altLang="en-PK" dirty="0"/>
              <a:t>The only difference is in the slot time and maximum network length</a:t>
            </a:r>
            <a:endParaRPr lang="en-US" altLang="en-PK" b="1" dirty="0">
              <a:solidFill>
                <a:srgbClr val="C00000"/>
              </a:solidFill>
            </a:endParaRPr>
          </a:p>
        </p:txBody>
      </p:sp>
    </p:spTree>
    <p:extLst>
      <p:ext uri="{BB962C8B-B14F-4D97-AF65-F5344CB8AC3E}">
        <p14:creationId xmlns:p14="http://schemas.microsoft.com/office/powerpoint/2010/main" val="26209090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Fast Ethernet</a:t>
            </a:r>
          </a:p>
          <a:p>
            <a:pPr lvl="0"/>
            <a:endParaRPr lang="en-US" altLang="en-PK" sz="1600" dirty="0"/>
          </a:p>
          <a:p>
            <a:pPr lvl="0"/>
            <a:r>
              <a:rPr lang="en-US" altLang="en-PK" sz="1600" dirty="0"/>
              <a:t>Fast Ethernet</a:t>
            </a:r>
          </a:p>
          <a:p>
            <a:pPr marL="285750" lvl="0" indent="-285750">
              <a:buFont typeface="Arial" panose="020B0604020202020204" pitchFamily="34" charset="0"/>
              <a:buChar char="•"/>
            </a:pPr>
            <a:r>
              <a:rPr lang="en-US" altLang="en-PK" sz="1600" dirty="0"/>
              <a:t>Slot time and maximum network length</a:t>
            </a:r>
          </a:p>
          <a:p>
            <a:pPr marL="285750" lvl="0" indent="-285750">
              <a:buFont typeface="Arial" panose="020B0604020202020204" pitchFamily="34" charset="0"/>
              <a:buChar char="•"/>
            </a:pPr>
            <a:r>
              <a:rPr lang="en-US" altLang="en-PK" sz="1600" dirty="0"/>
              <a:t>At 100 Mbps:</a:t>
            </a:r>
          </a:p>
          <a:p>
            <a:pPr marL="285750" lvl="0" indent="-285750">
              <a:buFont typeface="Arial" panose="020B0604020202020204" pitchFamily="34" charset="0"/>
              <a:buChar char="•"/>
            </a:pPr>
            <a:r>
              <a:rPr lang="en-US" altLang="en-PK" sz="1600" dirty="0"/>
              <a:t>Slot time = 5.12 µs . A minimum-length frame can </a:t>
            </a:r>
            <a:r>
              <a:rPr lang="en-US" altLang="en-PK" sz="1600" dirty="0" err="1"/>
              <a:t>betransmitted</a:t>
            </a:r>
            <a:r>
              <a:rPr lang="en-US" altLang="en-PK" sz="1600" dirty="0"/>
              <a:t> in approximately one-tenth (1/10) of the </a:t>
            </a:r>
            <a:r>
              <a:rPr lang="en-US" altLang="en-PK" sz="1600" dirty="0" err="1"/>
              <a:t>defislot</a:t>
            </a:r>
            <a:r>
              <a:rPr lang="en-US" altLang="en-PK" sz="1600" dirty="0"/>
              <a:t> time.</a:t>
            </a:r>
          </a:p>
          <a:p>
            <a:pPr marL="285750" lvl="0" indent="-285750">
              <a:buFont typeface="Arial" panose="020B0604020202020204" pitchFamily="34" charset="0"/>
              <a:buChar char="•"/>
            </a:pPr>
            <a:r>
              <a:rPr lang="en-US" altLang="en-PK" sz="1600" dirty="0"/>
              <a:t>Signal propagation velocity is essentially constant for </a:t>
            </a:r>
            <a:r>
              <a:rPr lang="en-US" altLang="en-PK" sz="1600" dirty="0" err="1"/>
              <a:t>atransmission</a:t>
            </a:r>
            <a:r>
              <a:rPr lang="en-US" altLang="en-PK" sz="1600" dirty="0"/>
              <a:t> rates.</a:t>
            </a:r>
          </a:p>
          <a:p>
            <a:pPr marL="285750" lvl="0" indent="-285750">
              <a:buFont typeface="Arial" panose="020B0604020202020204" pitchFamily="34" charset="0"/>
              <a:buChar char="•"/>
            </a:pPr>
            <a:r>
              <a:rPr lang="en-US" altLang="en-PK" sz="1600" dirty="0"/>
              <a:t>The time required to transmit a frame is inversely related to the transmission rate</a:t>
            </a:r>
          </a:p>
          <a:p>
            <a:pPr marL="285750" lvl="0" indent="-285750">
              <a:buFont typeface="Arial" panose="020B0604020202020204" pitchFamily="34" charset="0"/>
              <a:buChar char="•"/>
            </a:pPr>
            <a:r>
              <a:rPr lang="en-US" altLang="en-PK" sz="1600" dirty="0" err="1"/>
              <a:t>lf</a:t>
            </a:r>
            <a:r>
              <a:rPr lang="en-US" altLang="en-PK" sz="1600" dirty="0"/>
              <a:t> collision occurs during the transmission (of minimum frame)would not be detected by the transmitting stations: </a:t>
            </a:r>
          </a:p>
          <a:p>
            <a:pPr marL="285750" lvl="0" indent="-285750">
              <a:buFont typeface="Arial" panose="020B0604020202020204" pitchFamily="34" charset="0"/>
              <a:buChar char="•"/>
            </a:pPr>
            <a:r>
              <a:rPr lang="en-US" altLang="en-PK" sz="1600" dirty="0"/>
              <a:t>This means that the maximum network diameters specifie10-Mbps networks could not be used for 100-Mbps net</a:t>
            </a:r>
            <a:endParaRPr lang="en-US" altLang="en-PK" sz="1600" b="1" dirty="0">
              <a:solidFill>
                <a:srgbClr val="C00000"/>
              </a:solidFill>
            </a:endParaRPr>
          </a:p>
        </p:txBody>
      </p:sp>
    </p:spTree>
    <p:extLst>
      <p:ext uri="{BB962C8B-B14F-4D97-AF65-F5344CB8AC3E}">
        <p14:creationId xmlns:p14="http://schemas.microsoft.com/office/powerpoint/2010/main" val="19630754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Fast Ethernet</a:t>
            </a:r>
          </a:p>
          <a:p>
            <a:pPr lvl="0"/>
            <a:endParaRPr lang="en-US" altLang="en-PK" sz="1600" dirty="0"/>
          </a:p>
          <a:p>
            <a:pPr lvl="0"/>
            <a:r>
              <a:rPr lang="en-US" altLang="en-PK" sz="1600" dirty="0"/>
              <a:t>Slot time and maximum network length</a:t>
            </a:r>
          </a:p>
          <a:p>
            <a:pPr marL="285750" lvl="0" indent="-285750">
              <a:buFont typeface="Arial" panose="020B0604020202020204" pitchFamily="34" charset="0"/>
              <a:buChar char="•"/>
            </a:pPr>
            <a:r>
              <a:rPr lang="en-US" altLang="en-PK" sz="1600" dirty="0"/>
              <a:t>At 100 Mbps:</a:t>
            </a:r>
          </a:p>
          <a:p>
            <a:pPr marL="285750" lvl="0" indent="-285750">
              <a:buFont typeface="Arial" panose="020B0604020202020204" pitchFamily="34" charset="0"/>
              <a:buChar char="•"/>
            </a:pPr>
            <a:r>
              <a:rPr lang="en-US" altLang="en-PK" sz="1600" dirty="0"/>
              <a:t>The solution for Fast Ethernet was to reduce the maximum network diameter by approximately a factor of 10 while retaining the minimum frame length.</a:t>
            </a:r>
          </a:p>
          <a:p>
            <a:pPr marL="285750" lvl="0" indent="-285750">
              <a:buFont typeface="Arial" panose="020B0604020202020204" pitchFamily="34" charset="0"/>
              <a:buChar char="•"/>
            </a:pPr>
            <a:r>
              <a:rPr lang="en-US" altLang="en-PK" sz="1600" dirty="0"/>
              <a:t>Maximum network length = a little more than 200 meters. Theoretical maximum is 512 m.</a:t>
            </a:r>
          </a:p>
          <a:p>
            <a:pPr marL="285750" lvl="0" indent="-285750">
              <a:buFont typeface="Arial" panose="020B0604020202020204" pitchFamily="34" charset="0"/>
              <a:buChar char="•"/>
            </a:pPr>
            <a:r>
              <a:rPr lang="en-US" altLang="en-PK" sz="1600" dirty="0" err="1"/>
              <a:t>MaxLength</a:t>
            </a:r>
            <a:r>
              <a:rPr lang="en-US" altLang="en-PK" sz="1600" dirty="0"/>
              <a:t> = </a:t>
            </a:r>
            <a:r>
              <a:rPr lang="en-US" altLang="en-PK" sz="1600" dirty="0" err="1"/>
              <a:t>PropagationSpeed</a:t>
            </a:r>
            <a:r>
              <a:rPr lang="en-US" altLang="en-PK" sz="1600" dirty="0"/>
              <a:t> * </a:t>
            </a:r>
            <a:r>
              <a:rPr lang="en-US" altLang="en-PK" sz="1600" dirty="0" err="1"/>
              <a:t>SlotTime</a:t>
            </a:r>
            <a:r>
              <a:rPr lang="en-US" altLang="en-PK" sz="1600" dirty="0"/>
              <a:t>/2</a:t>
            </a:r>
          </a:p>
          <a:p>
            <a:pPr marL="285750" lvl="0" indent="-285750">
              <a:buFont typeface="Arial" panose="020B0604020202020204" pitchFamily="34" charset="0"/>
              <a:buChar char="•"/>
            </a:pPr>
            <a:r>
              <a:rPr lang="en-US" altLang="en-PK" sz="1600" dirty="0"/>
              <a:t>Theoretical </a:t>
            </a:r>
            <a:r>
              <a:rPr lang="en-US" altLang="en-PK" sz="1600" dirty="0" err="1"/>
              <a:t>MaxLength</a:t>
            </a:r>
            <a:r>
              <a:rPr lang="en-US" altLang="en-PK" sz="1600" dirty="0"/>
              <a:t> = 512 m for fast ethernet</a:t>
            </a:r>
          </a:p>
          <a:p>
            <a:pPr marL="285750" lvl="0" indent="-285750">
              <a:buFont typeface="Arial" panose="020B0604020202020204" pitchFamily="34" charset="0"/>
              <a:buChar char="•"/>
            </a:pPr>
            <a:r>
              <a:rPr lang="en-US" altLang="en-PK" sz="1600" dirty="0"/>
              <a:t>Considering the delay times in repeaters and interfaces, and the time required to send the jam sequence, Max length = 250 m.</a:t>
            </a:r>
            <a:endParaRPr lang="en-US" altLang="en-PK" sz="1600" b="1" dirty="0">
              <a:solidFill>
                <a:srgbClr val="C00000"/>
              </a:solidFill>
            </a:endParaRPr>
          </a:p>
        </p:txBody>
      </p:sp>
    </p:spTree>
    <p:extLst>
      <p:ext uri="{BB962C8B-B14F-4D97-AF65-F5344CB8AC3E}">
        <p14:creationId xmlns:p14="http://schemas.microsoft.com/office/powerpoint/2010/main" val="1456662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6B9C4C-8F4C-DC8C-26AF-0C53CC42FB06}"/>
              </a:ext>
            </a:extLst>
          </p:cNvPr>
          <p:cNvSpPr/>
          <p:nvPr/>
        </p:nvSpPr>
        <p:spPr>
          <a:xfrm>
            <a:off x="444500" y="1171575"/>
            <a:ext cx="6299200" cy="12001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marL="0" indent="0" algn="just">
              <a:buNone/>
            </a:pPr>
            <a:r>
              <a:rPr lang="en-US" sz="1600" b="1" dirty="0">
                <a:solidFill>
                  <a:schemeClr val="tx1"/>
                </a:solidFill>
              </a:rPr>
              <a:t>IEEE Standard </a:t>
            </a:r>
          </a:p>
          <a:p>
            <a:pPr marL="0" indent="0" algn="just">
              <a:buNone/>
            </a:pPr>
            <a:endParaRPr lang="en-US" sz="1600" dirty="0">
              <a:solidFill>
                <a:schemeClr val="tx1"/>
              </a:solidFill>
            </a:endParaRPr>
          </a:p>
          <a:p>
            <a:pPr algn="just"/>
            <a:r>
              <a:rPr lang="en-US" sz="1600" dirty="0">
                <a:solidFill>
                  <a:schemeClr val="tx1"/>
                </a:solidFill>
              </a:rPr>
              <a:t>The data Link layer in the IEEE Standard is divided into two sub layers</a:t>
            </a:r>
          </a:p>
        </p:txBody>
      </p:sp>
      <p:pic>
        <p:nvPicPr>
          <p:cNvPr id="6146" name="Picture 2" descr="Left-aligned Column">
            <a:extLst>
              <a:ext uri="{FF2B5EF4-FFF2-40B4-BE49-F238E27FC236}">
                <a16:creationId xmlns:a16="http://schemas.microsoft.com/office/drawing/2014/main" id="{79FB74EA-7D22-4EBD-78BC-0CF737210B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5575" y="2771776"/>
            <a:ext cx="7029450" cy="1266825"/>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81615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marL="285750" lvl="0" indent="-285750">
              <a:buFont typeface="Arial" panose="020B0604020202020204" pitchFamily="34" charset="0"/>
              <a:buChar char="•"/>
            </a:pPr>
            <a:r>
              <a:rPr lang="en-US" altLang="en-PK" sz="1600" dirty="0"/>
              <a:t>One of the more recent developments in the Ethernet standard is a protocol that has a transmission speed of 1 Gbps.</a:t>
            </a:r>
          </a:p>
          <a:p>
            <a:pPr marL="285750" lvl="0" indent="-285750">
              <a:buFont typeface="Arial" panose="020B0604020202020204" pitchFamily="34" charset="0"/>
              <a:buChar char="•"/>
            </a:pPr>
            <a:r>
              <a:rPr lang="en-US" altLang="en-PK" sz="1600" dirty="0"/>
              <a:t>Describes various technologies for transmitting Ethernet packets at a rate of1Gbps.</a:t>
            </a:r>
          </a:p>
          <a:p>
            <a:pPr marL="285750" lvl="0" indent="-285750">
              <a:buFont typeface="Arial" panose="020B0604020202020204" pitchFamily="34" charset="0"/>
              <a:buChar char="•"/>
            </a:pPr>
            <a:r>
              <a:rPr lang="en-US" altLang="en-PK" sz="1600" dirty="0"/>
              <a:t>It can be used with both fiber optic cabling and copper.</a:t>
            </a:r>
            <a:endParaRPr lang="en-US" altLang="en-PK" sz="1600" b="1" dirty="0">
              <a:solidFill>
                <a:srgbClr val="C00000"/>
              </a:solidFill>
            </a:endParaRPr>
          </a:p>
        </p:txBody>
      </p:sp>
    </p:spTree>
    <p:extLst>
      <p:ext uri="{BB962C8B-B14F-4D97-AF65-F5344CB8AC3E}">
        <p14:creationId xmlns:p14="http://schemas.microsoft.com/office/powerpoint/2010/main" val="10524306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marL="285750" lvl="0" indent="-285750">
              <a:buFont typeface="Arial" panose="020B0604020202020204" pitchFamily="34" charset="0"/>
              <a:buChar char="•"/>
            </a:pPr>
            <a:r>
              <a:rPr lang="en-US" altLang="en-PK" sz="1600" dirty="0"/>
              <a:t>All configurations are point-to-point rather than multi-drop as in the traditional Ethernet.</a:t>
            </a:r>
          </a:p>
          <a:p>
            <a:pPr marL="285750" lvl="0" indent="-285750">
              <a:buFont typeface="Arial" panose="020B0604020202020204" pitchFamily="34" charset="0"/>
              <a:buChar char="•"/>
            </a:pPr>
            <a:r>
              <a:rPr lang="en-US" altLang="en-PK" sz="1600" dirty="0"/>
              <a:t>Compatible with 10BASE-T and 100BASE-T preserving a smooth migration path</a:t>
            </a:r>
            <a:endParaRPr lang="en-US" altLang="en-PK" sz="1600" b="1" dirty="0">
              <a:solidFill>
                <a:srgbClr val="C00000"/>
              </a:solidFill>
            </a:endParaRPr>
          </a:p>
        </p:txBody>
      </p:sp>
    </p:spTree>
    <p:extLst>
      <p:ext uri="{BB962C8B-B14F-4D97-AF65-F5344CB8AC3E}">
        <p14:creationId xmlns:p14="http://schemas.microsoft.com/office/powerpoint/2010/main" val="8268354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marL="285750" lvl="0" indent="-285750">
              <a:buFont typeface="Arial" panose="020B0604020202020204" pitchFamily="34" charset="0"/>
              <a:buChar char="•"/>
            </a:pPr>
            <a:r>
              <a:rPr lang="en-US" altLang="en-PK" sz="1600" dirty="0"/>
              <a:t>Gigabit Ethernet while defining a new medium and </a:t>
            </a:r>
            <a:r>
              <a:rPr lang="en-US" altLang="en-PK" sz="1600" dirty="0" err="1"/>
              <a:t>transmissionspecification</a:t>
            </a:r>
            <a:r>
              <a:rPr lang="en-US" altLang="en-PK" sz="1600" dirty="0"/>
              <a:t>, retains the same (as in 10Mbps and 100Mbps)</a:t>
            </a:r>
          </a:p>
          <a:p>
            <a:pPr marL="285750" lvl="0" indent="-285750">
              <a:buFont typeface="Arial" panose="020B0604020202020204" pitchFamily="34" charset="0"/>
              <a:buChar char="•"/>
            </a:pPr>
            <a:r>
              <a:rPr lang="en-US" altLang="en-PK" sz="1600" dirty="0"/>
              <a:t>CSMA/CD</a:t>
            </a:r>
          </a:p>
          <a:p>
            <a:pPr marL="285750" lvl="0" indent="-285750">
              <a:buFont typeface="Arial" panose="020B0604020202020204" pitchFamily="34" charset="0"/>
              <a:buChar char="•"/>
            </a:pPr>
            <a:r>
              <a:rPr lang="en-US" altLang="en-PK" sz="1600" dirty="0"/>
              <a:t>Frame format</a:t>
            </a:r>
          </a:p>
          <a:p>
            <a:pPr marL="285750" lvl="0" indent="-285750">
              <a:buFont typeface="Arial" panose="020B0604020202020204" pitchFamily="34" charset="0"/>
              <a:buChar char="•"/>
            </a:pPr>
            <a:r>
              <a:rPr lang="en-US" altLang="en-PK" sz="1600" dirty="0"/>
              <a:t>Addressing</a:t>
            </a:r>
          </a:p>
          <a:p>
            <a:pPr marL="285750" lvl="0" indent="-285750">
              <a:buFont typeface="Arial" panose="020B0604020202020204" pitchFamily="34" charset="0"/>
              <a:buChar char="•"/>
            </a:pPr>
            <a:r>
              <a:rPr lang="en-US" altLang="en-PK" sz="1600" dirty="0"/>
              <a:t>The aim was to keep MAC sub-layer untouched - not possible</a:t>
            </a:r>
          </a:p>
          <a:p>
            <a:pPr marL="285750" lvl="0" indent="-285750">
              <a:buFont typeface="Arial" panose="020B0604020202020204" pitchFamily="34" charset="0"/>
              <a:buChar char="•"/>
            </a:pPr>
            <a:r>
              <a:rPr lang="en-US" altLang="en-PK" sz="1600" dirty="0"/>
              <a:t>Gigabit Ethernet supports two different modes of operation: fullduplex and half duplex.</a:t>
            </a:r>
          </a:p>
          <a:p>
            <a:pPr marL="285750" lvl="0" indent="-285750">
              <a:buFont typeface="Arial" panose="020B0604020202020204" pitchFamily="34" charset="0"/>
              <a:buChar char="•"/>
            </a:pPr>
            <a:r>
              <a:rPr lang="en-US" altLang="en-PK" sz="1600" dirty="0"/>
              <a:t>Half duplex using CSMA/CD. Uses a hub rather than a switch. Simulates the multi-drop cable in traditional Ethernet. Complicated and not in use.</a:t>
            </a:r>
          </a:p>
          <a:p>
            <a:pPr marL="285750" lvl="0" indent="-285750">
              <a:buFont typeface="Arial" panose="020B0604020202020204" pitchFamily="34" charset="0"/>
              <a:buChar char="•"/>
            </a:pPr>
            <a:r>
              <a:rPr lang="en-US" altLang="en-PK" sz="1600" dirty="0"/>
              <a:t>Full Duplex with no need for CSMA/CD: “Normal mode”: Almost all implementations use the full duplex approach</a:t>
            </a:r>
            <a:endParaRPr lang="en-US" altLang="en-PK" sz="1600" b="1" dirty="0">
              <a:solidFill>
                <a:srgbClr val="C00000"/>
              </a:solidFill>
            </a:endParaRPr>
          </a:p>
        </p:txBody>
      </p:sp>
    </p:spTree>
    <p:extLst>
      <p:ext uri="{BB962C8B-B14F-4D97-AF65-F5344CB8AC3E}">
        <p14:creationId xmlns:p14="http://schemas.microsoft.com/office/powerpoint/2010/main" val="36777828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Half duplex operation</a:t>
            </a:r>
          </a:p>
          <a:p>
            <a:pPr lvl="0"/>
            <a:r>
              <a:rPr lang="en-US" altLang="en-PK" sz="1600" dirty="0"/>
              <a:t>Slot time and maximum network length</a:t>
            </a:r>
          </a:p>
          <a:p>
            <a:pPr marL="285750" lvl="0" indent="-285750">
              <a:buFont typeface="Arial" panose="020B0604020202020204" pitchFamily="34" charset="0"/>
              <a:buChar char="•"/>
            </a:pPr>
            <a:r>
              <a:rPr lang="en-US" altLang="en-PK" sz="1600" dirty="0"/>
              <a:t>At 1000 Mbps:</a:t>
            </a:r>
          </a:p>
          <a:p>
            <a:pPr marL="285750" lvl="0" indent="-285750">
              <a:buFont typeface="Arial" panose="020B0604020202020204" pitchFamily="34" charset="0"/>
              <a:buChar char="•"/>
            </a:pPr>
            <a:r>
              <a:rPr lang="en-US" altLang="en-PK" sz="1600" dirty="0"/>
              <a:t>Slot time = 0.512 µs. A minimum-length frame can be transmitted in approximately one-hundredth (1/100) of the defined slot time;</a:t>
            </a:r>
          </a:p>
          <a:p>
            <a:pPr marL="285750" lvl="0" indent="-285750">
              <a:buFont typeface="Arial" panose="020B0604020202020204" pitchFamily="34" charset="0"/>
              <a:buChar char="•"/>
            </a:pPr>
            <a:r>
              <a:rPr lang="en-US" altLang="en-PK" sz="1600" dirty="0"/>
              <a:t>If collision occurs during the transmission (of minimum frame) it would not be detected by the transmitting stations</a:t>
            </a:r>
          </a:p>
          <a:p>
            <a:pPr marL="285750" lvl="0" indent="-285750">
              <a:buFont typeface="Arial" panose="020B0604020202020204" pitchFamily="34" charset="0"/>
              <a:buChar char="•"/>
            </a:pPr>
            <a:r>
              <a:rPr lang="en-US" altLang="en-PK" sz="1600" dirty="0"/>
              <a:t>This means that the maximum network diameter specified for 100 Mbps networks could not be used for 1000-Mbps networks.</a:t>
            </a:r>
            <a:endParaRPr lang="en-US" altLang="en-PK" sz="1600" b="1" dirty="0">
              <a:solidFill>
                <a:srgbClr val="C00000"/>
              </a:solidFill>
            </a:endParaRPr>
          </a:p>
        </p:txBody>
      </p:sp>
    </p:spTree>
    <p:extLst>
      <p:ext uri="{BB962C8B-B14F-4D97-AF65-F5344CB8AC3E}">
        <p14:creationId xmlns:p14="http://schemas.microsoft.com/office/powerpoint/2010/main" val="6116448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Half duplex operation</a:t>
            </a:r>
          </a:p>
          <a:p>
            <a:pPr lvl="0"/>
            <a:r>
              <a:rPr lang="en-US" altLang="en-PK" sz="1600" dirty="0"/>
              <a:t>Slot time and maximum network length</a:t>
            </a:r>
          </a:p>
          <a:p>
            <a:pPr marL="285750" lvl="0" indent="-285750">
              <a:buFont typeface="Arial" panose="020B0604020202020204" pitchFamily="34" charset="0"/>
              <a:buChar char="•"/>
            </a:pPr>
            <a:r>
              <a:rPr lang="en-US" altLang="en-PK" sz="1600" dirty="0"/>
              <a:t>At 1000 Mbps:</a:t>
            </a:r>
          </a:p>
          <a:p>
            <a:pPr marL="285750" lvl="0" indent="-285750">
              <a:buFont typeface="Arial" panose="020B0604020202020204" pitchFamily="34" charset="0"/>
              <a:buChar char="•"/>
            </a:pPr>
            <a:r>
              <a:rPr lang="en-US" altLang="en-PK" sz="1600" dirty="0"/>
              <a:t>The solution for Gigabit Ethernet was to retain the maximum network diameter same as 100-Mbps networks while increasing the minimum frame length.</a:t>
            </a:r>
          </a:p>
          <a:p>
            <a:pPr marL="285750" lvl="0" indent="-285750">
              <a:buFont typeface="Arial" panose="020B0604020202020204" pitchFamily="34" charset="0"/>
              <a:buChar char="•"/>
            </a:pPr>
            <a:r>
              <a:rPr lang="en-US" altLang="en-PK" sz="1600" dirty="0"/>
              <a:t>reducing network diameter further by a factor of 10 to 20m impractical</a:t>
            </a:r>
          </a:p>
          <a:p>
            <a:pPr marL="285750" lvl="0" indent="-285750">
              <a:buFont typeface="Arial" panose="020B0604020202020204" pitchFamily="34" charset="0"/>
              <a:buChar char="•"/>
            </a:pPr>
            <a:r>
              <a:rPr lang="en-US" altLang="en-PK" sz="1600" dirty="0"/>
              <a:t>By adding a variable-length non data extension field to frames that are shorter than the minimum length (the extension field is removed during frame reception).</a:t>
            </a:r>
            <a:endParaRPr lang="en-US" altLang="en-PK" sz="1600" b="1" dirty="0">
              <a:solidFill>
                <a:srgbClr val="C00000"/>
              </a:solidFill>
            </a:endParaRPr>
          </a:p>
        </p:txBody>
      </p:sp>
    </p:spTree>
    <p:extLst>
      <p:ext uri="{BB962C8B-B14F-4D97-AF65-F5344CB8AC3E}">
        <p14:creationId xmlns:p14="http://schemas.microsoft.com/office/powerpoint/2010/main" val="651110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Half duplex operation</a:t>
            </a:r>
          </a:p>
          <a:p>
            <a:pPr marL="285750" lvl="0" indent="-285750">
              <a:buFont typeface="Arial" panose="020B0604020202020204" pitchFamily="34" charset="0"/>
              <a:buChar char="•"/>
            </a:pPr>
            <a:r>
              <a:rPr lang="en-US" altLang="en-PK" sz="1600" dirty="0"/>
              <a:t>Enhancements to the basic CSMA/CD scheme</a:t>
            </a:r>
          </a:p>
          <a:p>
            <a:pPr marL="285750" lvl="0" indent="-285750">
              <a:buFont typeface="Arial" panose="020B0604020202020204" pitchFamily="34" charset="0"/>
              <a:buChar char="•"/>
            </a:pPr>
            <a:r>
              <a:rPr lang="en-US" altLang="en-PK" sz="1600" dirty="0"/>
              <a:t>Carrier extension:</a:t>
            </a:r>
          </a:p>
          <a:p>
            <a:pPr marL="285750" lvl="0" indent="-285750">
              <a:buFont typeface="Arial" panose="020B0604020202020204" pitchFamily="34" charset="0"/>
              <a:buChar char="•"/>
            </a:pPr>
            <a:r>
              <a:rPr lang="en-US" altLang="en-PK" sz="1600" dirty="0"/>
              <a:t>Frame Bursting</a:t>
            </a:r>
          </a:p>
          <a:p>
            <a:pPr marL="285750" lvl="0" indent="-285750">
              <a:buFont typeface="Arial" panose="020B0604020202020204" pitchFamily="34" charset="0"/>
              <a:buChar char="•"/>
            </a:pPr>
            <a:r>
              <a:rPr lang="en-US" altLang="en-PK" sz="1600" dirty="0"/>
              <a:t>These features extend the radius of the network for gigabit ethernet over copper cabling. They are added to sustain the CSMA/CD protocol.</a:t>
            </a:r>
            <a:endParaRPr lang="en-US" altLang="en-PK" sz="1600" b="1" dirty="0">
              <a:solidFill>
                <a:srgbClr val="C00000"/>
              </a:solidFill>
            </a:endParaRPr>
          </a:p>
        </p:txBody>
      </p:sp>
    </p:spTree>
    <p:extLst>
      <p:ext uri="{BB962C8B-B14F-4D97-AF65-F5344CB8AC3E}">
        <p14:creationId xmlns:p14="http://schemas.microsoft.com/office/powerpoint/2010/main" val="197624439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Half duplex operation</a:t>
            </a:r>
          </a:p>
          <a:p>
            <a:pPr marL="285750" lvl="0" indent="-285750">
              <a:buFont typeface="Arial" panose="020B0604020202020204" pitchFamily="34" charset="0"/>
              <a:buChar char="•"/>
            </a:pPr>
            <a:r>
              <a:rPr lang="en-US" altLang="en-PK" sz="1600" dirty="0"/>
              <a:t>Carrier extension:</a:t>
            </a:r>
          </a:p>
          <a:p>
            <a:pPr marL="285750" lvl="0" indent="-285750">
              <a:buFont typeface="Arial" panose="020B0604020202020204" pitchFamily="34" charset="0"/>
              <a:buChar char="•"/>
            </a:pPr>
            <a:r>
              <a:rPr lang="en-US" altLang="en-PK" sz="1600" dirty="0"/>
              <a:t>Sending hardware to add its own padding toa normal MAC frames to extend a frame to 520 bytes.</a:t>
            </a:r>
          </a:p>
          <a:p>
            <a:pPr marL="285750" lvl="0" indent="-285750">
              <a:buFont typeface="Arial" panose="020B0604020202020204" pitchFamily="34" charset="0"/>
              <a:buChar char="•"/>
            </a:pPr>
            <a:r>
              <a:rPr lang="en-US" altLang="en-PK" sz="1600" dirty="0"/>
              <a:t>This is so that the length of a transmission is longer than the propagation time at 1Gbps</a:t>
            </a:r>
          </a:p>
          <a:p>
            <a:pPr marL="285750" lvl="0" indent="-285750">
              <a:buFont typeface="Arial" panose="020B0604020202020204" pitchFamily="34" charset="0"/>
              <a:buChar char="•"/>
            </a:pPr>
            <a:r>
              <a:rPr lang="en-US" altLang="en-PK" sz="1600" dirty="0"/>
              <a:t>Receiving hardware removes the padding.</a:t>
            </a:r>
            <a:endParaRPr lang="en-US" altLang="en-PK" sz="1600" b="1" dirty="0">
              <a:solidFill>
                <a:srgbClr val="C00000"/>
              </a:solidFill>
            </a:endParaRPr>
          </a:p>
        </p:txBody>
      </p:sp>
    </p:spTree>
    <p:extLst>
      <p:ext uri="{BB962C8B-B14F-4D97-AF65-F5344CB8AC3E}">
        <p14:creationId xmlns:p14="http://schemas.microsoft.com/office/powerpoint/2010/main" val="20529532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EFD557-F362-C670-8995-89A5D081B9A8}"/>
              </a:ext>
            </a:extLst>
          </p:cNvPr>
          <p:cNvPicPr>
            <a:picLocks noChangeAspect="1"/>
          </p:cNvPicPr>
          <p:nvPr/>
        </p:nvPicPr>
        <p:blipFill>
          <a:blip r:embed="rId2"/>
          <a:stretch>
            <a:fillRect/>
          </a:stretch>
        </p:blipFill>
        <p:spPr>
          <a:xfrm>
            <a:off x="1410837" y="1677811"/>
            <a:ext cx="6449325" cy="25244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784963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Half duplex operation</a:t>
            </a:r>
          </a:p>
          <a:p>
            <a:pPr marL="285750" lvl="0" indent="-285750">
              <a:buFont typeface="Arial" panose="020B0604020202020204" pitchFamily="34" charset="0"/>
              <a:buChar char="•"/>
            </a:pPr>
            <a:r>
              <a:rPr lang="en-US" altLang="en-PK" sz="1600" dirty="0"/>
              <a:t>Frame Bursting</a:t>
            </a:r>
          </a:p>
          <a:p>
            <a:pPr marL="285750" lvl="0" indent="-285750">
              <a:buFont typeface="Arial" panose="020B0604020202020204" pitchFamily="34" charset="0"/>
              <a:buChar char="•"/>
            </a:pPr>
            <a:r>
              <a:rPr lang="en-US" altLang="en-PK" sz="1600" dirty="0"/>
              <a:t>Another change to the Ethernet CSMA/CD transmit specification was the addition of frame bursting for gigabit operation. </a:t>
            </a:r>
          </a:p>
          <a:p>
            <a:pPr marL="285750" lvl="0" indent="-285750">
              <a:buFont typeface="Arial" panose="020B0604020202020204" pitchFamily="34" charset="0"/>
              <a:buChar char="•"/>
            </a:pPr>
            <a:r>
              <a:rPr lang="en-US" altLang="en-PK" sz="1600" dirty="0"/>
              <a:t>Allows sender to transmit a short sequence (a burst) of multiple frames equal to approximately 5.4 maximum-length frames in a single transmission without relinquishing control of the medium.</a:t>
            </a:r>
          </a:p>
          <a:p>
            <a:pPr marL="285750" lvl="0" indent="-285750">
              <a:buFont typeface="Arial" panose="020B0604020202020204" pitchFamily="34" charset="0"/>
              <a:buChar char="•"/>
            </a:pPr>
            <a:r>
              <a:rPr lang="en-US" altLang="en-PK" sz="1600" dirty="0"/>
              <a:t>Avoids the overhead of carrier extension when a single station has a number of small frames ready to send</a:t>
            </a:r>
            <a:endParaRPr lang="en-US" altLang="en-PK" sz="1600" b="1" dirty="0">
              <a:solidFill>
                <a:srgbClr val="C00000"/>
              </a:solidFill>
            </a:endParaRPr>
          </a:p>
        </p:txBody>
      </p:sp>
    </p:spTree>
    <p:extLst>
      <p:ext uri="{BB962C8B-B14F-4D97-AF65-F5344CB8AC3E}">
        <p14:creationId xmlns:p14="http://schemas.microsoft.com/office/powerpoint/2010/main" val="158385194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Half duplex operation</a:t>
            </a:r>
          </a:p>
          <a:p>
            <a:pPr marL="285750" lvl="0" indent="-285750">
              <a:buFont typeface="Arial" panose="020B0604020202020204" pitchFamily="34" charset="0"/>
              <a:buChar char="•"/>
            </a:pPr>
            <a:r>
              <a:rPr lang="en-US" altLang="en-PK" sz="1600" dirty="0"/>
              <a:t>Frame Bursting</a:t>
            </a:r>
          </a:p>
          <a:p>
            <a:pPr marL="285750" lvl="0" indent="-285750">
              <a:buFont typeface="Arial" panose="020B0604020202020204" pitchFamily="34" charset="0"/>
              <a:buChar char="•"/>
            </a:pPr>
            <a:r>
              <a:rPr lang="en-US" altLang="en-PK" sz="1600" dirty="0"/>
              <a:t>If the length of the first frame is less than the minimum frame length, an extension field is added to extend the frame length.</a:t>
            </a:r>
          </a:p>
          <a:p>
            <a:pPr marL="285750" lvl="0" indent="-285750">
              <a:buFont typeface="Arial" panose="020B0604020202020204" pitchFamily="34" charset="0"/>
              <a:buChar char="•"/>
            </a:pPr>
            <a:r>
              <a:rPr lang="en-US" altLang="en-PK" sz="1600" dirty="0"/>
              <a:t>Subsequent frames in a frame-burst sequence do not need extension fields, and a frame burst may continue as long as the burst limit has not been reached.</a:t>
            </a:r>
          </a:p>
          <a:p>
            <a:pPr marL="285750" lvl="0" indent="-285750">
              <a:buFont typeface="Arial" panose="020B0604020202020204" pitchFamily="34" charset="0"/>
              <a:buChar char="•"/>
            </a:pPr>
            <a:r>
              <a:rPr lang="en-US" altLang="en-PK" sz="1600" dirty="0"/>
              <a:t>If the burst limit is reached after a frame transmission has begun, transmission is allowed to continue until that entire frame has been sent.</a:t>
            </a:r>
            <a:endParaRPr lang="en-US" altLang="en-PK" sz="1600" b="1" dirty="0">
              <a:solidFill>
                <a:srgbClr val="C00000"/>
              </a:solidFill>
            </a:endParaRPr>
          </a:p>
        </p:txBody>
      </p:sp>
    </p:spTree>
    <p:extLst>
      <p:ext uri="{BB962C8B-B14F-4D97-AF65-F5344CB8AC3E}">
        <p14:creationId xmlns:p14="http://schemas.microsoft.com/office/powerpoint/2010/main" val="1184918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6B9C4C-8F4C-DC8C-26AF-0C53CC42FB06}"/>
              </a:ext>
            </a:extLst>
          </p:cNvPr>
          <p:cNvSpPr/>
          <p:nvPr/>
        </p:nvSpPr>
        <p:spPr>
          <a:xfrm>
            <a:off x="1028700" y="1076324"/>
            <a:ext cx="7512050" cy="3470275"/>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marL="0" indent="0" algn="just">
              <a:buNone/>
            </a:pPr>
            <a:r>
              <a:rPr lang="en-US" sz="1600" b="1" dirty="0">
                <a:solidFill>
                  <a:schemeClr val="tx1"/>
                </a:solidFill>
              </a:rPr>
              <a:t>IEEE Standard </a:t>
            </a:r>
          </a:p>
          <a:p>
            <a:pPr marL="0" indent="0" algn="just">
              <a:buNone/>
            </a:pPr>
            <a:endParaRPr lang="en-US" sz="1600" dirty="0">
              <a:solidFill>
                <a:schemeClr val="tx1"/>
              </a:solidFill>
            </a:endParaRPr>
          </a:p>
          <a:p>
            <a:pPr algn="just"/>
            <a:r>
              <a:rPr lang="en-US" sz="1600" b="1" dirty="0">
                <a:solidFill>
                  <a:schemeClr val="tx1"/>
                </a:solidFill>
              </a:rPr>
              <a:t>Physical layer </a:t>
            </a:r>
          </a:p>
          <a:p>
            <a:pPr marL="285750" indent="-285750" algn="just">
              <a:buFont typeface="Arial" panose="020B0604020202020204" pitchFamily="34" charset="0"/>
              <a:buChar char="•"/>
            </a:pPr>
            <a:r>
              <a:rPr lang="en-US" sz="1600" dirty="0">
                <a:solidFill>
                  <a:schemeClr val="tx1"/>
                </a:solidFill>
              </a:rPr>
              <a:t>IEEE defines detailed specifications for each LAN implementation. </a:t>
            </a:r>
          </a:p>
          <a:p>
            <a:pPr marL="285750" indent="-285750" algn="just">
              <a:buFont typeface="Arial" panose="020B0604020202020204" pitchFamily="34" charset="0"/>
              <a:buChar char="•"/>
            </a:pPr>
            <a:r>
              <a:rPr lang="en-US" sz="1600" dirty="0">
                <a:solidFill>
                  <a:schemeClr val="tx1"/>
                </a:solidFill>
              </a:rPr>
              <a:t>The physical layer is dependent on the implementation and type of physical media used. </a:t>
            </a:r>
          </a:p>
          <a:p>
            <a:pPr marL="285750" lvl="3" indent="-285750" algn="just">
              <a:buFont typeface="Arial" panose="020B0604020202020204" pitchFamily="34" charset="0"/>
              <a:buChar char="•"/>
            </a:pPr>
            <a:r>
              <a:rPr lang="en-US" sz="1600" dirty="0">
                <a:solidFill>
                  <a:schemeClr val="tx1"/>
                </a:solidFill>
              </a:rPr>
              <a:t>For example there is a different physical layer specifications for each Ethernet implementations </a:t>
            </a:r>
          </a:p>
          <a:p>
            <a:pPr lvl="2" algn="just"/>
            <a:r>
              <a:rPr lang="en-US" sz="1600" b="1" dirty="0">
                <a:solidFill>
                  <a:schemeClr val="tx1"/>
                </a:solidFill>
              </a:rPr>
              <a:t>Data link layer: </a:t>
            </a:r>
          </a:p>
          <a:p>
            <a:pPr marL="285750" lvl="2" indent="-285750" algn="just">
              <a:buFont typeface="Arial" panose="020B0604020202020204" pitchFamily="34" charset="0"/>
              <a:buChar char="•"/>
            </a:pPr>
            <a:r>
              <a:rPr lang="en-US" sz="1600" dirty="0">
                <a:solidFill>
                  <a:schemeClr val="tx1"/>
                </a:solidFill>
              </a:rPr>
              <a:t>LLC: The LLC provides one single data link control protocol for all IEEE LANs. </a:t>
            </a:r>
          </a:p>
          <a:p>
            <a:pPr marL="285750" lvl="2" indent="-285750" algn="just">
              <a:buFont typeface="Arial" panose="020B0604020202020204" pitchFamily="34" charset="0"/>
              <a:buChar char="•"/>
            </a:pPr>
            <a:r>
              <a:rPr lang="en-US" sz="1600" dirty="0">
                <a:solidFill>
                  <a:schemeClr val="tx1"/>
                </a:solidFill>
              </a:rPr>
              <a:t>MAC: Provides different protocols for different LANs. Each defines the specific access method and the framing format specific to the corresponding LAN protocol.</a:t>
            </a:r>
          </a:p>
        </p:txBody>
      </p:sp>
    </p:spTree>
    <p:extLst>
      <p:ext uri="{BB962C8B-B14F-4D97-AF65-F5344CB8AC3E}">
        <p14:creationId xmlns:p14="http://schemas.microsoft.com/office/powerpoint/2010/main" val="26406488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BBF66B3-C5A0-E523-CB0E-88A7E5B0C424}"/>
              </a:ext>
            </a:extLst>
          </p:cNvPr>
          <p:cNvPicPr>
            <a:picLocks noChangeAspect="1"/>
          </p:cNvPicPr>
          <p:nvPr/>
        </p:nvPicPr>
        <p:blipFill>
          <a:blip r:embed="rId2"/>
          <a:stretch>
            <a:fillRect/>
          </a:stretch>
        </p:blipFill>
        <p:spPr>
          <a:xfrm>
            <a:off x="1547390" y="1228537"/>
            <a:ext cx="6049219" cy="26864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50256075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Full duplex operation</a:t>
            </a:r>
          </a:p>
          <a:p>
            <a:pPr marL="285750" lvl="0" indent="-285750">
              <a:buFont typeface="Arial" panose="020B0604020202020204" pitchFamily="34" charset="0"/>
              <a:buChar char="•"/>
            </a:pPr>
            <a:r>
              <a:rPr lang="en-US" altLang="en-PK" sz="1600" dirty="0"/>
              <a:t>Full-duplex operation is an optional MAC capability that allows simultaneous two-way transmission over point-point links.</a:t>
            </a:r>
          </a:p>
          <a:p>
            <a:pPr marL="285750" lvl="0" indent="-285750">
              <a:buFont typeface="Arial" panose="020B0604020202020204" pitchFamily="34" charset="0"/>
              <a:buChar char="•"/>
            </a:pPr>
            <a:r>
              <a:rPr lang="en-US" altLang="en-PK" sz="1600" dirty="0"/>
              <a:t>With a switching hub which provides dedicated access to the medium:</a:t>
            </a:r>
          </a:p>
          <a:p>
            <a:pPr marL="285750" lvl="0" indent="-285750">
              <a:buFont typeface="Arial" panose="020B0604020202020204" pitchFamily="34" charset="0"/>
              <a:buChar char="•"/>
            </a:pPr>
            <a:r>
              <a:rPr lang="en-US" altLang="en-PK" sz="1600" dirty="0"/>
              <a:t>Involves no media contention, no collisions, no need to schedule retransmissions, and no need for extension bits on the end of short frames. </a:t>
            </a:r>
          </a:p>
          <a:p>
            <a:pPr marL="285750" lvl="0" indent="-285750">
              <a:buFont typeface="Arial" panose="020B0604020202020204" pitchFamily="34" charset="0"/>
              <a:buChar char="•"/>
            </a:pPr>
            <a:r>
              <a:rPr lang="en-US" altLang="en-PK" sz="1600" dirty="0"/>
              <a:t>Since no contention is possible, the CSMA/CD protocol is not used</a:t>
            </a:r>
          </a:p>
          <a:p>
            <a:pPr marL="285750" lvl="0" indent="-285750">
              <a:buFont typeface="Arial" panose="020B0604020202020204" pitchFamily="34" charset="0"/>
              <a:buChar char="•"/>
            </a:pPr>
            <a:r>
              <a:rPr lang="en-US" altLang="en-PK" sz="1600" dirty="0"/>
              <a:t>Carrier extension and frame bursting is not need</a:t>
            </a:r>
            <a:endParaRPr lang="en-US" altLang="en-PK" sz="1600" b="1" dirty="0">
              <a:solidFill>
                <a:srgbClr val="C00000"/>
              </a:solidFill>
            </a:endParaRPr>
          </a:p>
        </p:txBody>
      </p:sp>
    </p:spTree>
    <p:extLst>
      <p:ext uri="{BB962C8B-B14F-4D97-AF65-F5344CB8AC3E}">
        <p14:creationId xmlns:p14="http://schemas.microsoft.com/office/powerpoint/2010/main" val="19913704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93775" y="1092200"/>
            <a:ext cx="7575550" cy="36512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Full duplex operation</a:t>
            </a:r>
          </a:p>
          <a:p>
            <a:pPr marL="285750" lvl="0" indent="-285750">
              <a:buFont typeface="Arial" panose="020B0604020202020204" pitchFamily="34" charset="0"/>
              <a:buChar char="•"/>
            </a:pPr>
            <a:r>
              <a:rPr lang="en-US" altLang="en-PK" sz="1600" dirty="0"/>
              <a:t>Data transmission and reception can occur simultaneously without interference and with no contention for share medium.</a:t>
            </a:r>
          </a:p>
          <a:p>
            <a:pPr marL="285750" lvl="0" indent="-285750">
              <a:buFont typeface="Arial" panose="020B0604020202020204" pitchFamily="34" charset="0"/>
              <a:buChar char="•"/>
            </a:pPr>
            <a:r>
              <a:rPr lang="en-US" altLang="en-PK" sz="1600" dirty="0"/>
              <a:t>All lines are buffered so each computer can send frames whenever it wants. No need to sense the channel because contention is not possible.</a:t>
            </a:r>
          </a:p>
          <a:p>
            <a:pPr marL="285750" lvl="0" indent="-285750">
              <a:buFont typeface="Arial" panose="020B0604020202020204" pitchFamily="34" charset="0"/>
              <a:buChar char="•"/>
            </a:pPr>
            <a:r>
              <a:rPr lang="en-US" altLang="en-PK" sz="1600" dirty="0"/>
              <a:t>On the line between a computer and a switch, the computer is the only possible sender on that line to the switch and the transmission succeeds even if the switch is currently sending a frame to the computer because, the line is full duplex.</a:t>
            </a:r>
          </a:p>
          <a:p>
            <a:pPr marL="285750" lvl="0" indent="-285750">
              <a:buFont typeface="Arial" panose="020B0604020202020204" pitchFamily="34" charset="0"/>
              <a:buChar char="•"/>
            </a:pPr>
            <a:r>
              <a:rPr lang="en-US" altLang="en-PK" sz="1600" dirty="0"/>
              <a:t>Each link supports full-rate, simultaneous</a:t>
            </a:r>
            <a:r>
              <a:rPr lang="en-US" altLang="en-PK" sz="1600"/>
              <a:t>, two-way transmission</a:t>
            </a:r>
            <a:endParaRPr lang="en-US" altLang="en-PK" sz="1600" b="1" dirty="0">
              <a:solidFill>
                <a:srgbClr val="C00000"/>
              </a:solidFill>
            </a:endParaRPr>
          </a:p>
        </p:txBody>
      </p:sp>
    </p:spTree>
    <p:extLst>
      <p:ext uri="{BB962C8B-B14F-4D97-AF65-F5344CB8AC3E}">
        <p14:creationId xmlns:p14="http://schemas.microsoft.com/office/powerpoint/2010/main" val="388916807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74725" y="1409700"/>
            <a:ext cx="7575550" cy="21209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Full duplex operation</a:t>
            </a:r>
          </a:p>
          <a:p>
            <a:pPr marL="285750" lvl="0" indent="-285750">
              <a:buFont typeface="Arial" panose="020B0604020202020204" pitchFamily="34" charset="0"/>
              <a:buChar char="•"/>
            </a:pPr>
            <a:r>
              <a:rPr lang="en-US" altLang="en-PK" sz="1600" dirty="0"/>
              <a:t>Transmission can usually begin as soon as frames are to send. The only restriction is that there must be a minimum-length interframe gap between successive frames.</a:t>
            </a:r>
            <a:endParaRPr lang="en-US" altLang="en-PK" sz="1600" b="1" dirty="0">
              <a:solidFill>
                <a:srgbClr val="C00000"/>
              </a:solidFill>
            </a:endParaRPr>
          </a:p>
        </p:txBody>
      </p:sp>
    </p:spTree>
    <p:extLst>
      <p:ext uri="{BB962C8B-B14F-4D97-AF65-F5344CB8AC3E}">
        <p14:creationId xmlns:p14="http://schemas.microsoft.com/office/powerpoint/2010/main" val="203625306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4534B3-3638-1105-F5D9-FC3CB0DA820C}"/>
              </a:ext>
            </a:extLst>
          </p:cNvPr>
          <p:cNvPicPr>
            <a:picLocks noChangeAspect="1"/>
          </p:cNvPicPr>
          <p:nvPr/>
        </p:nvPicPr>
        <p:blipFill>
          <a:blip r:embed="rId2"/>
          <a:stretch>
            <a:fillRect/>
          </a:stretch>
        </p:blipFill>
        <p:spPr>
          <a:xfrm>
            <a:off x="1112345" y="1380903"/>
            <a:ext cx="7059010" cy="318179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557664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17575" y="1079500"/>
            <a:ext cx="7575550" cy="34226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b="1" dirty="0"/>
              <a:t>Gigabit Ethernet</a:t>
            </a:r>
          </a:p>
          <a:p>
            <a:pPr lvl="0"/>
            <a:endParaRPr lang="en-US" altLang="en-PK" dirty="0"/>
          </a:p>
          <a:p>
            <a:pPr lvl="0"/>
            <a:r>
              <a:rPr lang="en-US" altLang="en-PK" dirty="0"/>
              <a:t>Full duplex operation</a:t>
            </a:r>
          </a:p>
          <a:p>
            <a:pPr marL="285750" lvl="0" indent="-285750">
              <a:buFont typeface="Arial" panose="020B0604020202020204" pitchFamily="34" charset="0"/>
              <a:buChar char="•"/>
            </a:pPr>
            <a:r>
              <a:rPr lang="en-US" altLang="en-PK" dirty="0"/>
              <a:t>Flow control</a:t>
            </a:r>
          </a:p>
          <a:p>
            <a:pPr marL="285750" lvl="0" indent="-285750">
              <a:buFont typeface="Arial" panose="020B0604020202020204" pitchFamily="34" charset="0"/>
              <a:buChar char="•"/>
            </a:pPr>
            <a:r>
              <a:rPr lang="en-US" altLang="en-PK" dirty="0"/>
              <a:t>Full-duplex operation requires concurrent implementation optional flow-control capability that allows a receiving node (switch or station) that is becoming congested to request the sending node (such as a file server) to stop sending frames for selected short period of time (pause time).</a:t>
            </a:r>
          </a:p>
          <a:p>
            <a:pPr marL="285750" lvl="0" indent="-285750">
              <a:buFont typeface="Arial" panose="020B0604020202020204" pitchFamily="34" charset="0"/>
              <a:buChar char="•"/>
            </a:pPr>
            <a:r>
              <a:rPr lang="en-US" altLang="en-PK" dirty="0"/>
              <a:t>The receiving device sets timer for specified pause time stops sending data frames. Resumes sending frames when timer expires.</a:t>
            </a:r>
          </a:p>
          <a:p>
            <a:pPr marL="285750" lvl="0" indent="-285750">
              <a:buFont typeface="Arial" panose="020B0604020202020204" pitchFamily="34" charset="0"/>
              <a:buChar char="•"/>
            </a:pPr>
            <a:r>
              <a:rPr lang="en-US" altLang="en-PK" dirty="0"/>
              <a:t>Control is MAC-to-MAC through the use of a pause frame that is automatically generated by the receiving MAC. </a:t>
            </a:r>
          </a:p>
          <a:p>
            <a:pPr marL="285750" lvl="0" indent="-285750">
              <a:buFont typeface="Arial" panose="020B0604020202020204" pitchFamily="34" charset="0"/>
              <a:buChar char="•"/>
            </a:pPr>
            <a:r>
              <a:rPr lang="en-US" altLang="en-PK" dirty="0"/>
              <a:t>Device can send overlapping pause packets. A pause packet cancels the previous pause packet. Receiver sets timer to the new pause period.</a:t>
            </a:r>
          </a:p>
          <a:p>
            <a:pPr marL="285750" lvl="0" indent="-285750">
              <a:buFont typeface="Arial" panose="020B0604020202020204" pitchFamily="34" charset="0"/>
              <a:buChar char="•"/>
            </a:pPr>
            <a:r>
              <a:rPr lang="en-US" altLang="en-PK" dirty="0"/>
              <a:t>For example, if the congestion is relieved before the </a:t>
            </a:r>
            <a:r>
              <a:rPr lang="en-US" altLang="en-PK" dirty="0" err="1"/>
              <a:t>requeste</a:t>
            </a:r>
            <a:r>
              <a:rPr lang="en-US" altLang="en-PK" dirty="0"/>
              <a:t> wait has expired, a second pause frame with a zero time-value can be sent to request resumption of transmission</a:t>
            </a:r>
            <a:endParaRPr lang="en-US" altLang="en-PK" b="1" dirty="0">
              <a:solidFill>
                <a:srgbClr val="C00000"/>
              </a:solidFill>
            </a:endParaRPr>
          </a:p>
        </p:txBody>
      </p:sp>
    </p:spTree>
    <p:extLst>
      <p:ext uri="{BB962C8B-B14F-4D97-AF65-F5344CB8AC3E}">
        <p14:creationId xmlns:p14="http://schemas.microsoft.com/office/powerpoint/2010/main" val="388035078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97B14A-43B0-B115-66AC-E124F8CE57AA}"/>
              </a:ext>
            </a:extLst>
          </p:cNvPr>
          <p:cNvPicPr>
            <a:picLocks noChangeAspect="1"/>
          </p:cNvPicPr>
          <p:nvPr/>
        </p:nvPicPr>
        <p:blipFill>
          <a:blip r:embed="rId2"/>
          <a:stretch>
            <a:fillRect/>
          </a:stretch>
        </p:blipFill>
        <p:spPr>
          <a:xfrm>
            <a:off x="1936749" y="1309832"/>
            <a:ext cx="4808925" cy="34974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0189732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936625" y="1079500"/>
            <a:ext cx="7575550" cy="34671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Full duplex operation</a:t>
            </a:r>
          </a:p>
          <a:p>
            <a:pPr marL="285750" lvl="0" indent="-285750">
              <a:buFont typeface="Arial" panose="020B0604020202020204" pitchFamily="34" charset="0"/>
              <a:buChar char="•"/>
            </a:pPr>
            <a:r>
              <a:rPr lang="en-US" altLang="en-PK" sz="1600" dirty="0"/>
              <a:t>Flow control</a:t>
            </a:r>
          </a:p>
          <a:p>
            <a:pPr marL="285750" lvl="0" indent="-285750">
              <a:buFont typeface="Arial" panose="020B0604020202020204" pitchFamily="34" charset="0"/>
              <a:buChar char="•"/>
            </a:pPr>
            <a:r>
              <a:rPr lang="en-US" altLang="en-PK" sz="1600" dirty="0"/>
              <a:t>The MAC control sublayer is added between LLC and MAC sublayers. Data link layer now has three sublayers: LLC, MAC control and MAC</a:t>
            </a:r>
          </a:p>
          <a:p>
            <a:pPr marL="285750" lvl="0" indent="-285750">
              <a:buFont typeface="Arial" panose="020B0604020202020204" pitchFamily="34" charset="0"/>
              <a:buChar char="•"/>
            </a:pPr>
            <a:r>
              <a:rPr lang="en-US" altLang="en-PK" sz="1600" dirty="0"/>
              <a:t>MAC control is an optional sublayer; implementation left to manufacturer. </a:t>
            </a:r>
          </a:p>
          <a:p>
            <a:pPr marL="285750" lvl="0" indent="-285750">
              <a:buFont typeface="Arial" panose="020B0604020202020204" pitchFamily="34" charset="0"/>
              <a:buChar char="•"/>
            </a:pPr>
            <a:r>
              <a:rPr lang="en-US" altLang="en-PK" sz="1600" dirty="0"/>
              <a:t>The MAC control sublayer provides error and flow control. Special MAC control packets are inserted between packets coming from upper layers.</a:t>
            </a:r>
          </a:p>
          <a:p>
            <a:pPr marL="285750" lvl="0" indent="-285750">
              <a:buFont typeface="Arial" panose="020B0604020202020204" pitchFamily="34" charset="0"/>
              <a:buChar char="•"/>
            </a:pPr>
            <a:r>
              <a:rPr lang="en-US" altLang="en-PK" sz="1600" dirty="0"/>
              <a:t>MAC control packet encapsulated in a MAC frame. Should be —minimum size packet(46 bytes). MAC control packet contains two byte code with value 000116 and a 44-byte pause time (a factor the time slot) + padding if any.</a:t>
            </a:r>
          </a:p>
          <a:p>
            <a:pPr marL="285750" lvl="0" indent="-285750">
              <a:buFont typeface="Arial" panose="020B0604020202020204" pitchFamily="34" charset="0"/>
              <a:buChar char="•"/>
            </a:pPr>
            <a:r>
              <a:rPr lang="en-US" altLang="en-PK" sz="1600" dirty="0"/>
              <a:t>Currently only one MAC control packet is defined. The Pause packet.</a:t>
            </a:r>
            <a:endParaRPr lang="en-US" altLang="en-PK" sz="1600" b="1" dirty="0">
              <a:solidFill>
                <a:srgbClr val="C00000"/>
              </a:solidFill>
            </a:endParaRPr>
          </a:p>
        </p:txBody>
      </p:sp>
    </p:spTree>
    <p:extLst>
      <p:ext uri="{BB962C8B-B14F-4D97-AF65-F5344CB8AC3E}">
        <p14:creationId xmlns:p14="http://schemas.microsoft.com/office/powerpoint/2010/main" val="387439510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362075" y="1460500"/>
            <a:ext cx="6727825" cy="26606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a:t>
            </a:r>
          </a:p>
          <a:p>
            <a:pPr lvl="0"/>
            <a:endParaRPr lang="en-US" altLang="en-PK" sz="1600" dirty="0"/>
          </a:p>
          <a:p>
            <a:pPr lvl="0"/>
            <a:r>
              <a:rPr lang="en-US" altLang="en-PK" sz="1600" dirty="0"/>
              <a:t>Ethernet Components</a:t>
            </a:r>
          </a:p>
          <a:p>
            <a:pPr marL="285750" lvl="0" indent="-285750">
              <a:buFont typeface="Arial" panose="020B0604020202020204" pitchFamily="34" charset="0"/>
              <a:buChar char="•"/>
            </a:pPr>
            <a:r>
              <a:rPr lang="en-US" altLang="en-PK" sz="1600" dirty="0"/>
              <a:t>There are several ways to connect devices</a:t>
            </a:r>
          </a:p>
          <a:p>
            <a:pPr marL="285750" lvl="0" indent="-285750">
              <a:buFont typeface="Arial" panose="020B0604020202020204" pitchFamily="34" charset="0"/>
              <a:buChar char="•"/>
            </a:pPr>
            <a:r>
              <a:rPr lang="en-US" altLang="en-PK" sz="1600" dirty="0"/>
              <a:t>A PC connects to the Cable through some hardware</a:t>
            </a:r>
          </a:p>
          <a:p>
            <a:pPr marL="285750" lvl="0" indent="-285750">
              <a:buFont typeface="Arial" panose="020B0604020202020204" pitchFamily="34" charset="0"/>
              <a:buChar char="•"/>
            </a:pPr>
            <a:r>
              <a:rPr lang="en-US" altLang="en-PK" sz="1600" dirty="0"/>
              <a:t>A transceiver attaches directly to network cable</a:t>
            </a:r>
          </a:p>
          <a:p>
            <a:pPr marL="285750" lvl="0" indent="-285750">
              <a:buFont typeface="Arial" panose="020B0604020202020204" pitchFamily="34" charset="0"/>
              <a:buChar char="•"/>
            </a:pPr>
            <a:r>
              <a:rPr lang="en-US" altLang="en-PK" sz="1600" dirty="0"/>
              <a:t>The transceiver communicates with the PC using a transceiver cable.</a:t>
            </a:r>
            <a:endParaRPr lang="en-US" altLang="en-PK" sz="1600" b="1" dirty="0">
              <a:solidFill>
                <a:srgbClr val="C00000"/>
              </a:solidFill>
            </a:endParaRPr>
          </a:p>
        </p:txBody>
      </p:sp>
    </p:spTree>
    <p:extLst>
      <p:ext uri="{BB962C8B-B14F-4D97-AF65-F5344CB8AC3E}">
        <p14:creationId xmlns:p14="http://schemas.microsoft.com/office/powerpoint/2010/main" val="200214956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317625" y="1104900"/>
            <a:ext cx="6727825" cy="33591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a:t>
            </a:r>
          </a:p>
          <a:p>
            <a:pPr lvl="0"/>
            <a:endParaRPr lang="en-US" altLang="en-PK" sz="1600" dirty="0"/>
          </a:p>
          <a:p>
            <a:pPr lvl="0"/>
            <a:r>
              <a:rPr lang="en-US" altLang="en-PK" sz="1600" dirty="0"/>
              <a:t>Ethernet Components</a:t>
            </a:r>
          </a:p>
          <a:p>
            <a:pPr marL="285750" lvl="0" indent="-285750">
              <a:buFont typeface="Arial" panose="020B0604020202020204" pitchFamily="34" charset="0"/>
              <a:buChar char="•"/>
            </a:pPr>
            <a:r>
              <a:rPr lang="en-US" altLang="en-PK" sz="1600" dirty="0"/>
              <a:t>The transceiver cable connects to the PC through a Network interface card (NIC) installed in the PC.</a:t>
            </a:r>
          </a:p>
          <a:p>
            <a:pPr marL="285750" lvl="0" indent="-285750">
              <a:buFont typeface="Arial" panose="020B0604020202020204" pitchFamily="34" charset="0"/>
              <a:buChar char="•"/>
            </a:pPr>
            <a:r>
              <a:rPr lang="en-US" altLang="en-PK" sz="1600" dirty="0"/>
              <a:t>The NIC contains the logic necessary to:</a:t>
            </a:r>
          </a:p>
          <a:p>
            <a:pPr marL="285750" lvl="0" indent="-285750">
              <a:buFont typeface="Arial" panose="020B0604020202020204" pitchFamily="34" charset="0"/>
              <a:buChar char="•"/>
            </a:pPr>
            <a:r>
              <a:rPr lang="en-US" altLang="en-PK" sz="1600" dirty="0"/>
              <a:t>Buffer data and move it between the transceiver cable and the PC's memory. </a:t>
            </a:r>
          </a:p>
          <a:p>
            <a:pPr marL="285750" lvl="0" indent="-285750">
              <a:buFont typeface="Arial" panose="020B0604020202020204" pitchFamily="34" charset="0"/>
              <a:buChar char="•"/>
            </a:pPr>
            <a:r>
              <a:rPr lang="en-US" altLang="en-PK" sz="1600" dirty="0"/>
              <a:t>Do error checking, create frames, determine when to transmit (after collisions occur) and recognize frames destined for its PC.</a:t>
            </a:r>
          </a:p>
          <a:p>
            <a:pPr marL="285750" lvl="0" indent="-285750">
              <a:buFont typeface="Arial" panose="020B0604020202020204" pitchFamily="34" charset="0"/>
              <a:buChar char="•"/>
            </a:pPr>
            <a:r>
              <a:rPr lang="en-US" altLang="en-PK" sz="1600" dirty="0"/>
              <a:t>The NIC performs the functions appropriate for the MC layer protocol.</a:t>
            </a:r>
          </a:p>
          <a:p>
            <a:pPr marL="285750" lvl="0" indent="-285750">
              <a:buFont typeface="Arial" panose="020B0604020202020204" pitchFamily="34" charset="0"/>
              <a:buChar char="•"/>
            </a:pPr>
            <a:r>
              <a:rPr lang="en-US" altLang="en-PK" sz="1600" dirty="0"/>
              <a:t>The NIC also relieves the PC’s processor from these tasks and allows it to attend typical PC activities.</a:t>
            </a:r>
            <a:endParaRPr lang="en-US" altLang="en-PK" sz="1600" b="1" dirty="0">
              <a:solidFill>
                <a:srgbClr val="C00000"/>
              </a:solidFill>
            </a:endParaRPr>
          </a:p>
        </p:txBody>
      </p:sp>
    </p:spTree>
    <p:extLst>
      <p:ext uri="{BB962C8B-B14F-4D97-AF65-F5344CB8AC3E}">
        <p14:creationId xmlns:p14="http://schemas.microsoft.com/office/powerpoint/2010/main" val="1862330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6B9C4C-8F4C-DC8C-26AF-0C53CC42FB06}"/>
              </a:ext>
            </a:extLst>
          </p:cNvPr>
          <p:cNvSpPr/>
          <p:nvPr/>
        </p:nvSpPr>
        <p:spPr>
          <a:xfrm>
            <a:off x="2711450" y="1476375"/>
            <a:ext cx="3968750" cy="428625"/>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marL="0" indent="0" algn="ctr">
              <a:buNone/>
            </a:pPr>
            <a:r>
              <a:rPr lang="en-US" sz="1600" b="1" dirty="0">
                <a:solidFill>
                  <a:schemeClr val="tx1"/>
                </a:solidFill>
              </a:rPr>
              <a:t>IEEE Standard </a:t>
            </a:r>
          </a:p>
        </p:txBody>
      </p:sp>
      <p:pic>
        <p:nvPicPr>
          <p:cNvPr id="4" name="Picture 3">
            <a:extLst>
              <a:ext uri="{FF2B5EF4-FFF2-40B4-BE49-F238E27FC236}">
                <a16:creationId xmlns:a16="http://schemas.microsoft.com/office/drawing/2014/main" id="{4A6C8DB9-DED3-1C2D-15DC-0DBDDA2290FD}"/>
              </a:ext>
            </a:extLst>
          </p:cNvPr>
          <p:cNvPicPr>
            <a:picLocks noChangeAspect="1"/>
          </p:cNvPicPr>
          <p:nvPr/>
        </p:nvPicPr>
        <p:blipFill>
          <a:blip r:embed="rId2"/>
          <a:stretch>
            <a:fillRect/>
          </a:stretch>
        </p:blipFill>
        <p:spPr>
          <a:xfrm>
            <a:off x="1454150" y="2211419"/>
            <a:ext cx="6680200" cy="214782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16712783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317625" y="1104900"/>
            <a:ext cx="6727825" cy="33591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a:t>
            </a:r>
          </a:p>
          <a:p>
            <a:pPr lvl="0"/>
            <a:endParaRPr lang="en-US" altLang="en-PK" sz="1600" dirty="0"/>
          </a:p>
          <a:p>
            <a:pPr lvl="0"/>
            <a:r>
              <a:rPr lang="en-US" altLang="en-PK" sz="1600" dirty="0"/>
              <a:t>Ethernet cabling specification</a:t>
            </a:r>
          </a:p>
          <a:p>
            <a:pPr marL="285750" lvl="0" indent="-285750">
              <a:buFont typeface="Arial" panose="020B0604020202020204" pitchFamily="34" charset="0"/>
              <a:buChar char="•"/>
            </a:pPr>
            <a:r>
              <a:rPr lang="en-US" altLang="en-PK" sz="1600" dirty="0"/>
              <a:t>IEEE 802.3 committee responsible for defining alternative physical configurations </a:t>
            </a:r>
          </a:p>
          <a:p>
            <a:pPr marL="285750" lvl="0" indent="-285750">
              <a:buFont typeface="Arial" panose="020B0604020202020204" pitchFamily="34" charset="0"/>
              <a:buChar char="•"/>
            </a:pPr>
            <a:r>
              <a:rPr lang="en-US" altLang="en-PK" sz="1600" dirty="0"/>
              <a:t>The standard dictates the maximum length of a segment, the type of cable, the type of a tap or connection, and the connection spacing.</a:t>
            </a:r>
          </a:p>
          <a:p>
            <a:pPr marL="285750" lvl="0" indent="-285750">
              <a:buFont typeface="Arial" panose="020B0604020202020204" pitchFamily="34" charset="0"/>
              <a:buChar char="•"/>
            </a:pPr>
            <a:r>
              <a:rPr lang="en-US" altLang="en-PK" sz="1600" dirty="0"/>
              <a:t>Each cabling option carries with it a different set of physical layer constraints (e.g., max. segment size, nodes/segment, etc.)</a:t>
            </a:r>
          </a:p>
          <a:p>
            <a:pPr marL="285750" lvl="0" indent="-285750">
              <a:buFont typeface="Arial" panose="020B0604020202020204" pitchFamily="34" charset="0"/>
              <a:buChar char="•"/>
            </a:pPr>
            <a:r>
              <a:rPr lang="en-US" altLang="en-PK" sz="1600" dirty="0"/>
              <a:t>To distinguish the various implementations, the </a:t>
            </a:r>
            <a:r>
              <a:rPr lang="en-US" altLang="en-PK" sz="1600" dirty="0" err="1"/>
              <a:t>committée</a:t>
            </a:r>
            <a:r>
              <a:rPr lang="en-US" altLang="en-PK" sz="1600" dirty="0"/>
              <a:t> has developed a concise notation.</a:t>
            </a:r>
          </a:p>
          <a:p>
            <a:pPr marL="285750" lvl="0" indent="-285750">
              <a:buFont typeface="Arial" panose="020B0604020202020204" pitchFamily="34" charset="0"/>
              <a:buChar char="•"/>
            </a:pPr>
            <a:r>
              <a:rPr lang="en-US" altLang="en-PK" sz="1600" dirty="0"/>
              <a:t>&lt;data rate&gt;&lt;Signaling method&gt;&lt;Max segment length&gt;</a:t>
            </a:r>
          </a:p>
          <a:p>
            <a:pPr marL="285750" lvl="0" indent="-285750">
              <a:buFont typeface="Arial" panose="020B0604020202020204" pitchFamily="34" charset="0"/>
              <a:buChar char="•"/>
            </a:pPr>
            <a:r>
              <a:rPr lang="en-US" altLang="en-PK" sz="1600" dirty="0"/>
              <a:t>in Mbps Base(baseband) rounded to100m</a:t>
            </a:r>
            <a:endParaRPr lang="en-US" altLang="en-PK" sz="1600" b="1" dirty="0">
              <a:solidFill>
                <a:srgbClr val="C00000"/>
              </a:solidFill>
            </a:endParaRPr>
          </a:p>
        </p:txBody>
      </p:sp>
    </p:spTree>
    <p:extLst>
      <p:ext uri="{BB962C8B-B14F-4D97-AF65-F5344CB8AC3E}">
        <p14:creationId xmlns:p14="http://schemas.microsoft.com/office/powerpoint/2010/main" val="40243150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317625" y="1104900"/>
            <a:ext cx="6727825" cy="33591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a:t>
            </a:r>
          </a:p>
          <a:p>
            <a:pPr lvl="0"/>
            <a:endParaRPr lang="en-US" altLang="en-PK" sz="1600" dirty="0"/>
          </a:p>
          <a:p>
            <a:pPr lvl="0"/>
            <a:r>
              <a:rPr lang="en-US" altLang="en-PK" sz="1600" dirty="0"/>
              <a:t>Ethernet cabling specification</a:t>
            </a:r>
          </a:p>
          <a:p>
            <a:pPr marL="285750" lvl="0" indent="-285750">
              <a:buFont typeface="Arial" panose="020B0604020202020204" pitchFamily="34" charset="0"/>
              <a:buChar char="•"/>
            </a:pPr>
            <a:r>
              <a:rPr lang="en-US" altLang="en-PK" sz="1600" dirty="0"/>
              <a:t>There are several different variations of the Ethernet standard as defined by IEEE 802.3 They differ by</a:t>
            </a:r>
          </a:p>
          <a:p>
            <a:pPr marL="285750" lvl="0" indent="-285750">
              <a:buFont typeface="Arial" panose="020B0604020202020204" pitchFamily="34" charset="0"/>
              <a:buChar char="•"/>
            </a:pPr>
            <a:r>
              <a:rPr lang="en-US" altLang="en-PK" sz="1600" dirty="0"/>
              <a:t>Medium used in a segment</a:t>
            </a:r>
          </a:p>
          <a:p>
            <a:pPr marL="285750" lvl="0" indent="-285750">
              <a:buFont typeface="Arial" panose="020B0604020202020204" pitchFamily="34" charset="0"/>
              <a:buChar char="•"/>
            </a:pPr>
            <a:r>
              <a:rPr lang="en-US" altLang="en-PK" sz="1600" dirty="0"/>
              <a:t>The maximum segment length</a:t>
            </a:r>
          </a:p>
          <a:p>
            <a:pPr marL="285750" lvl="0" indent="-285750">
              <a:buFont typeface="Arial" panose="020B0604020202020204" pitchFamily="34" charset="0"/>
              <a:buChar char="•"/>
            </a:pPr>
            <a:r>
              <a:rPr lang="en-US" altLang="en-PK" sz="1600" dirty="0"/>
              <a:t>The number of stations that can connect to the segment</a:t>
            </a:r>
          </a:p>
          <a:p>
            <a:pPr marL="285750" lvl="0" indent="-285750">
              <a:buFont typeface="Arial" panose="020B0604020202020204" pitchFamily="34" charset="0"/>
              <a:buChar char="•"/>
            </a:pPr>
            <a:r>
              <a:rPr lang="en-US" altLang="en-PK" sz="1600" dirty="0"/>
              <a:t>The data rates</a:t>
            </a:r>
          </a:p>
          <a:p>
            <a:pPr marL="285750" lvl="0" indent="-285750">
              <a:buFont typeface="Arial" panose="020B0604020202020204" pitchFamily="34" charset="0"/>
              <a:buChar char="•"/>
            </a:pPr>
            <a:r>
              <a:rPr lang="en-US" altLang="en-PK" sz="1600" dirty="0"/>
              <a:t>Examples:</a:t>
            </a:r>
          </a:p>
          <a:p>
            <a:pPr marL="285750" lvl="0" indent="-285750">
              <a:buFont typeface="Arial" panose="020B0604020202020204" pitchFamily="34" charset="0"/>
              <a:buChar char="•"/>
            </a:pPr>
            <a:r>
              <a:rPr lang="en-US" altLang="en-PK" sz="1600" dirty="0"/>
              <a:t>10 Base5- 10 Mbps, Baseband,500m Maximum length</a:t>
            </a:r>
          </a:p>
          <a:p>
            <a:pPr marL="285750" lvl="0" indent="-285750">
              <a:buFont typeface="Arial" panose="020B0604020202020204" pitchFamily="34" charset="0"/>
              <a:buChar char="•"/>
            </a:pPr>
            <a:r>
              <a:rPr lang="en-US" altLang="en-PK" sz="1600" dirty="0"/>
              <a:t>10 Base2- 10 Mbps, Baseband,200m Maximum length</a:t>
            </a:r>
            <a:endParaRPr lang="en-US" altLang="en-PK" sz="1600" b="1" dirty="0">
              <a:solidFill>
                <a:srgbClr val="C00000"/>
              </a:solidFill>
            </a:endParaRPr>
          </a:p>
        </p:txBody>
      </p:sp>
    </p:spTree>
    <p:extLst>
      <p:ext uri="{BB962C8B-B14F-4D97-AF65-F5344CB8AC3E}">
        <p14:creationId xmlns:p14="http://schemas.microsoft.com/office/powerpoint/2010/main" val="345266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330325" y="1606550"/>
            <a:ext cx="6727825" cy="23431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Traditional Ethernet Cabling Options</a:t>
            </a:r>
          </a:p>
          <a:p>
            <a:pPr lvl="0"/>
            <a:endParaRPr lang="en-US" altLang="en-PK" sz="1600" dirty="0"/>
          </a:p>
          <a:p>
            <a:pPr lvl="0"/>
            <a:r>
              <a:rPr lang="en-US" altLang="en-PK" sz="1600" dirty="0"/>
              <a:t>Traditional Ethernet </a:t>
            </a:r>
          </a:p>
          <a:p>
            <a:pPr marL="285750" lvl="0" indent="-285750">
              <a:buFont typeface="Arial" panose="020B0604020202020204" pitchFamily="34" charset="0"/>
              <a:buChar char="•"/>
            </a:pPr>
            <a:r>
              <a:rPr lang="en-US" altLang="en-PK" sz="1600" dirty="0"/>
              <a:t>Defines four different implementations for the10Mbps Ethernet.</a:t>
            </a:r>
            <a:endParaRPr lang="en-US" altLang="en-PK" sz="1600" b="1" dirty="0">
              <a:solidFill>
                <a:srgbClr val="C00000"/>
              </a:solidFill>
            </a:endParaRPr>
          </a:p>
        </p:txBody>
      </p:sp>
    </p:spTree>
    <p:extLst>
      <p:ext uri="{BB962C8B-B14F-4D97-AF65-F5344CB8AC3E}">
        <p14:creationId xmlns:p14="http://schemas.microsoft.com/office/powerpoint/2010/main" val="93926485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291B49-B32B-8AAE-5770-622D9F889320}"/>
              </a:ext>
            </a:extLst>
          </p:cNvPr>
          <p:cNvPicPr>
            <a:picLocks noChangeAspect="1"/>
          </p:cNvPicPr>
          <p:nvPr/>
        </p:nvPicPr>
        <p:blipFill>
          <a:blip r:embed="rId2"/>
          <a:stretch>
            <a:fillRect/>
          </a:stretch>
        </p:blipFill>
        <p:spPr>
          <a:xfrm>
            <a:off x="2138031" y="1520632"/>
            <a:ext cx="4753638" cy="276263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48289579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74625" y="1117600"/>
            <a:ext cx="2606675" cy="382269"/>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Cabling Options</a:t>
            </a:r>
          </a:p>
        </p:txBody>
      </p:sp>
      <p:pic>
        <p:nvPicPr>
          <p:cNvPr id="4" name="Picture 3">
            <a:extLst>
              <a:ext uri="{FF2B5EF4-FFF2-40B4-BE49-F238E27FC236}">
                <a16:creationId xmlns:a16="http://schemas.microsoft.com/office/drawing/2014/main" id="{C42C3D3C-D6F5-1365-E599-29147E76E935}"/>
              </a:ext>
            </a:extLst>
          </p:cNvPr>
          <p:cNvPicPr>
            <a:picLocks noChangeAspect="1"/>
          </p:cNvPicPr>
          <p:nvPr/>
        </p:nvPicPr>
        <p:blipFill>
          <a:blip r:embed="rId2"/>
          <a:stretch>
            <a:fillRect/>
          </a:stretch>
        </p:blipFill>
        <p:spPr>
          <a:xfrm>
            <a:off x="2400300" y="1877392"/>
            <a:ext cx="5774361" cy="285335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163357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809625" y="1270000"/>
            <a:ext cx="1939925" cy="3873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Ethernet- 10Base5</a:t>
            </a:r>
            <a:endParaRPr lang="en-US" altLang="en-PK" sz="1600" b="1" dirty="0">
              <a:solidFill>
                <a:srgbClr val="C00000"/>
              </a:solidFill>
            </a:endParaRPr>
          </a:p>
        </p:txBody>
      </p:sp>
      <p:pic>
        <p:nvPicPr>
          <p:cNvPr id="4" name="Picture 3">
            <a:extLst>
              <a:ext uri="{FF2B5EF4-FFF2-40B4-BE49-F238E27FC236}">
                <a16:creationId xmlns:a16="http://schemas.microsoft.com/office/drawing/2014/main" id="{447DF8C9-CAFD-8270-01F4-95A9CB8D8CB5}"/>
              </a:ext>
            </a:extLst>
          </p:cNvPr>
          <p:cNvPicPr>
            <a:picLocks noChangeAspect="1"/>
          </p:cNvPicPr>
          <p:nvPr/>
        </p:nvPicPr>
        <p:blipFill>
          <a:blip r:embed="rId2"/>
          <a:stretch>
            <a:fillRect/>
          </a:stretch>
        </p:blipFill>
        <p:spPr>
          <a:xfrm>
            <a:off x="2959100" y="1732271"/>
            <a:ext cx="5178870" cy="313051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932188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809625" y="1270000"/>
            <a:ext cx="1939925" cy="3873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Ethernet- 10Base5</a:t>
            </a:r>
            <a:endParaRPr lang="en-US" altLang="en-PK" sz="1600" b="1" dirty="0">
              <a:solidFill>
                <a:srgbClr val="C00000"/>
              </a:solidFill>
            </a:endParaRPr>
          </a:p>
        </p:txBody>
      </p:sp>
      <p:pic>
        <p:nvPicPr>
          <p:cNvPr id="5" name="Picture 4">
            <a:extLst>
              <a:ext uri="{FF2B5EF4-FFF2-40B4-BE49-F238E27FC236}">
                <a16:creationId xmlns:a16="http://schemas.microsoft.com/office/drawing/2014/main" id="{B80A0B13-07C8-D24C-E105-57A9E35D6327}"/>
              </a:ext>
            </a:extLst>
          </p:cNvPr>
          <p:cNvPicPr>
            <a:picLocks noChangeAspect="1"/>
          </p:cNvPicPr>
          <p:nvPr/>
        </p:nvPicPr>
        <p:blipFill>
          <a:blip r:embed="rId2"/>
          <a:stretch>
            <a:fillRect/>
          </a:stretch>
        </p:blipFill>
        <p:spPr>
          <a:xfrm>
            <a:off x="2800350" y="1728511"/>
            <a:ext cx="5994400" cy="296490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44874798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809625" y="1270000"/>
            <a:ext cx="1939925" cy="3873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Ethernet- 10Base2</a:t>
            </a:r>
            <a:endParaRPr lang="en-US" altLang="en-PK" sz="1600" b="1" dirty="0">
              <a:solidFill>
                <a:srgbClr val="C00000"/>
              </a:solidFill>
            </a:endParaRPr>
          </a:p>
        </p:txBody>
      </p:sp>
      <p:pic>
        <p:nvPicPr>
          <p:cNvPr id="4" name="Picture 3">
            <a:extLst>
              <a:ext uri="{FF2B5EF4-FFF2-40B4-BE49-F238E27FC236}">
                <a16:creationId xmlns:a16="http://schemas.microsoft.com/office/drawing/2014/main" id="{68824028-83FD-9765-5910-7AFAE8E51C56}"/>
              </a:ext>
            </a:extLst>
          </p:cNvPr>
          <p:cNvPicPr>
            <a:picLocks noChangeAspect="1"/>
          </p:cNvPicPr>
          <p:nvPr/>
        </p:nvPicPr>
        <p:blipFill>
          <a:blip r:embed="rId2"/>
          <a:stretch>
            <a:fillRect/>
          </a:stretch>
        </p:blipFill>
        <p:spPr>
          <a:xfrm>
            <a:off x="1282250" y="2346177"/>
            <a:ext cx="6439799" cy="211484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859203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809625" y="1270000"/>
            <a:ext cx="1939925" cy="3873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Ethernet- 10BaseT</a:t>
            </a:r>
            <a:endParaRPr lang="en-US" altLang="en-PK" sz="1600" b="1" dirty="0">
              <a:solidFill>
                <a:srgbClr val="C00000"/>
              </a:solidFill>
            </a:endParaRPr>
          </a:p>
        </p:txBody>
      </p:sp>
      <p:pic>
        <p:nvPicPr>
          <p:cNvPr id="5" name="Picture 4">
            <a:extLst>
              <a:ext uri="{FF2B5EF4-FFF2-40B4-BE49-F238E27FC236}">
                <a16:creationId xmlns:a16="http://schemas.microsoft.com/office/drawing/2014/main" id="{E8367E15-1767-64FE-D69C-F0B23EA34DF9}"/>
              </a:ext>
            </a:extLst>
          </p:cNvPr>
          <p:cNvPicPr>
            <a:picLocks noChangeAspect="1"/>
          </p:cNvPicPr>
          <p:nvPr/>
        </p:nvPicPr>
        <p:blipFill>
          <a:blip r:embed="rId2"/>
          <a:stretch>
            <a:fillRect/>
          </a:stretch>
        </p:blipFill>
        <p:spPr>
          <a:xfrm>
            <a:off x="2565400" y="2003631"/>
            <a:ext cx="5312308" cy="249718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59686432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809625" y="1270000"/>
            <a:ext cx="1939925" cy="3873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Ethernet- 10BaseFL</a:t>
            </a:r>
            <a:endParaRPr lang="en-US" altLang="en-PK" sz="1600" b="1" dirty="0">
              <a:solidFill>
                <a:srgbClr val="C00000"/>
              </a:solidFill>
            </a:endParaRPr>
          </a:p>
        </p:txBody>
      </p:sp>
      <p:pic>
        <p:nvPicPr>
          <p:cNvPr id="1026" name="Picture 2" descr="10BaseF - NETWORK ENCYCLOPEDIA">
            <a:extLst>
              <a:ext uri="{FF2B5EF4-FFF2-40B4-BE49-F238E27FC236}">
                <a16:creationId xmlns:a16="http://schemas.microsoft.com/office/drawing/2014/main" id="{9D4458AF-9695-7397-FCF6-F27F2DC2CF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2150" y="1566861"/>
            <a:ext cx="4133850" cy="310038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5850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457200" y="831850"/>
            <a:ext cx="8026400" cy="40386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IEEE Standard</a:t>
            </a:r>
          </a:p>
          <a:p>
            <a:pPr lvl="0"/>
            <a:endParaRPr lang="en-US" altLang="en-PK" sz="1600" dirty="0"/>
          </a:p>
          <a:p>
            <a:pPr lvl="0"/>
            <a:r>
              <a:rPr lang="en-US" altLang="en-PK" sz="1600" dirty="0"/>
              <a:t>MAC sublayer/Physical layer           </a:t>
            </a:r>
          </a:p>
          <a:p>
            <a:pPr marL="285750" lvl="0" indent="-285750">
              <a:buFont typeface="Arial" panose="020B0604020202020204" pitchFamily="34" charset="0"/>
              <a:buChar char="•"/>
            </a:pPr>
            <a:r>
              <a:rPr lang="en-US" altLang="en-PK" sz="1600" dirty="0"/>
              <a:t>LANs typically differ only in their MAC sub layers and in their physical layers.</a:t>
            </a:r>
          </a:p>
          <a:p>
            <a:pPr marL="285750" lvl="0" indent="-285750">
              <a:buFont typeface="Arial" panose="020B0604020202020204" pitchFamily="34" charset="0"/>
              <a:buChar char="•"/>
            </a:pPr>
            <a:r>
              <a:rPr lang="en-US" altLang="en-PK" sz="1600" dirty="0"/>
              <a:t>MAC sublayer responsibilities</a:t>
            </a:r>
          </a:p>
          <a:p>
            <a:pPr lvl="4"/>
            <a:r>
              <a:rPr lang="en-US" altLang="en-PK" sz="1600" dirty="0"/>
              <a:t>          Data Encapsulation  / Decapsulation</a:t>
            </a:r>
          </a:p>
          <a:p>
            <a:pPr lvl="0"/>
            <a:r>
              <a:rPr lang="en-US" altLang="en-PK" sz="1600" dirty="0"/>
              <a:t>	</a:t>
            </a:r>
            <a:r>
              <a:rPr lang="en-US" altLang="en-PK" sz="1600" dirty="0">
                <a:solidFill>
                  <a:srgbClr val="C00000"/>
                </a:solidFill>
              </a:rPr>
              <a:t>Data encapsulation, including frame assembly before transmission, and frame 	parsing/error detection after reception</a:t>
            </a:r>
          </a:p>
          <a:p>
            <a:pPr lvl="0"/>
            <a:r>
              <a:rPr lang="en-US" altLang="en-PK" sz="1600" dirty="0">
                <a:solidFill>
                  <a:srgbClr val="C00000"/>
                </a:solidFill>
              </a:rPr>
              <a:t>		MAC sub-layer converts data received from upper layer into 			frames and them to physical layer. </a:t>
            </a:r>
          </a:p>
          <a:p>
            <a:pPr lvl="0"/>
            <a:r>
              <a:rPr lang="en-US" altLang="en-PK" sz="1600" dirty="0">
                <a:solidFill>
                  <a:srgbClr val="C00000"/>
                </a:solidFill>
              </a:rPr>
              <a:t>         	MAC sub-layer governs the operation of the access method: Frame 	transmission and recovery from transmission failure due to collisions.</a:t>
            </a:r>
          </a:p>
          <a:p>
            <a:pPr lvl="0"/>
            <a:r>
              <a:rPr lang="en-US" altLang="en-PK" sz="1600" dirty="0"/>
              <a:t>MAC sub-layer is slightly different for each of the Ethernet versions, the physical layer is however quite different</a:t>
            </a:r>
          </a:p>
        </p:txBody>
      </p:sp>
    </p:spTree>
    <p:extLst>
      <p:ext uri="{BB962C8B-B14F-4D97-AF65-F5344CB8AC3E}">
        <p14:creationId xmlns:p14="http://schemas.microsoft.com/office/powerpoint/2010/main" val="192828519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288925" y="901700"/>
            <a:ext cx="3419475" cy="3873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10 Mbps Ethernet Cabling Options</a:t>
            </a:r>
            <a:endParaRPr lang="en-US" altLang="en-PK" sz="1600" b="1" dirty="0">
              <a:solidFill>
                <a:srgbClr val="C00000"/>
              </a:solidFill>
            </a:endParaRPr>
          </a:p>
        </p:txBody>
      </p:sp>
      <p:pic>
        <p:nvPicPr>
          <p:cNvPr id="4" name="Picture 3">
            <a:extLst>
              <a:ext uri="{FF2B5EF4-FFF2-40B4-BE49-F238E27FC236}">
                <a16:creationId xmlns:a16="http://schemas.microsoft.com/office/drawing/2014/main" id="{265C3D01-3DF3-E0CF-E9BB-5A1BA61D36BF}"/>
              </a:ext>
            </a:extLst>
          </p:cNvPr>
          <p:cNvPicPr>
            <a:picLocks noChangeAspect="1"/>
          </p:cNvPicPr>
          <p:nvPr/>
        </p:nvPicPr>
        <p:blipFill>
          <a:blip r:embed="rId2"/>
          <a:stretch>
            <a:fillRect/>
          </a:stretch>
        </p:blipFill>
        <p:spPr>
          <a:xfrm>
            <a:off x="2622550" y="1419580"/>
            <a:ext cx="5769508" cy="340990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1713850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330325" y="1606550"/>
            <a:ext cx="6727825" cy="17335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Fast Ethernet Cabling Options</a:t>
            </a:r>
          </a:p>
          <a:p>
            <a:pPr lvl="0"/>
            <a:endParaRPr lang="en-US" altLang="en-PK" sz="1600" dirty="0"/>
          </a:p>
          <a:p>
            <a:pPr lvl="0"/>
            <a:r>
              <a:rPr lang="en-US" altLang="en-PK" sz="1600" dirty="0"/>
              <a:t>Fast Ethernet</a:t>
            </a:r>
          </a:p>
          <a:p>
            <a:pPr marL="285750" lvl="0" indent="-285750">
              <a:buFont typeface="Arial" panose="020B0604020202020204" pitchFamily="34" charset="0"/>
              <a:buChar char="•"/>
            </a:pPr>
            <a:r>
              <a:rPr lang="en-US" altLang="en-PK" sz="1600" dirty="0"/>
              <a:t>Defines three different implementations for the 100Mbps Ethernet.</a:t>
            </a:r>
            <a:endParaRPr lang="en-US" altLang="en-PK" sz="1600" b="1" dirty="0">
              <a:solidFill>
                <a:srgbClr val="C00000"/>
              </a:solidFill>
            </a:endParaRPr>
          </a:p>
        </p:txBody>
      </p:sp>
    </p:spTree>
    <p:extLst>
      <p:ext uri="{BB962C8B-B14F-4D97-AF65-F5344CB8AC3E}">
        <p14:creationId xmlns:p14="http://schemas.microsoft.com/office/powerpoint/2010/main" val="315967459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492125" y="1174750"/>
            <a:ext cx="2873375" cy="5397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Fast Ethernet Cabling Options</a:t>
            </a:r>
          </a:p>
        </p:txBody>
      </p:sp>
      <p:pic>
        <p:nvPicPr>
          <p:cNvPr id="4" name="Picture 3">
            <a:extLst>
              <a:ext uri="{FF2B5EF4-FFF2-40B4-BE49-F238E27FC236}">
                <a16:creationId xmlns:a16="http://schemas.microsoft.com/office/drawing/2014/main" id="{23D2B749-5884-32B8-A32C-74D64B787A7A}"/>
              </a:ext>
            </a:extLst>
          </p:cNvPr>
          <p:cNvPicPr>
            <a:picLocks noChangeAspect="1"/>
          </p:cNvPicPr>
          <p:nvPr/>
        </p:nvPicPr>
        <p:blipFill>
          <a:blip r:embed="rId2"/>
          <a:stretch>
            <a:fillRect/>
          </a:stretch>
        </p:blipFill>
        <p:spPr>
          <a:xfrm>
            <a:off x="2540000" y="1955799"/>
            <a:ext cx="5207377" cy="260368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09338111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454025" y="1085850"/>
            <a:ext cx="1425575" cy="4889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Fast Ethernet</a:t>
            </a:r>
          </a:p>
        </p:txBody>
      </p:sp>
      <p:pic>
        <p:nvPicPr>
          <p:cNvPr id="5" name="Picture 4">
            <a:extLst>
              <a:ext uri="{FF2B5EF4-FFF2-40B4-BE49-F238E27FC236}">
                <a16:creationId xmlns:a16="http://schemas.microsoft.com/office/drawing/2014/main" id="{6F6741AB-4054-B551-1070-5BB48C61578F}"/>
              </a:ext>
            </a:extLst>
          </p:cNvPr>
          <p:cNvPicPr>
            <a:picLocks noChangeAspect="1"/>
          </p:cNvPicPr>
          <p:nvPr/>
        </p:nvPicPr>
        <p:blipFill>
          <a:blip r:embed="rId2"/>
          <a:stretch>
            <a:fillRect/>
          </a:stretch>
        </p:blipFill>
        <p:spPr>
          <a:xfrm>
            <a:off x="3009900" y="1761482"/>
            <a:ext cx="5261572" cy="257805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996849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330325" y="1606550"/>
            <a:ext cx="6727825" cy="17335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 Cabling Options</a:t>
            </a:r>
          </a:p>
          <a:p>
            <a:pPr lvl="0"/>
            <a:endParaRPr lang="en-US" altLang="en-PK" sz="1600" dirty="0"/>
          </a:p>
          <a:p>
            <a:pPr lvl="0"/>
            <a:r>
              <a:rPr lang="en-US" altLang="en-PK" sz="1600" dirty="0"/>
              <a:t>Gigabit Ethernet</a:t>
            </a:r>
          </a:p>
          <a:p>
            <a:pPr marL="285750" lvl="0" indent="-285750">
              <a:buFont typeface="Arial" panose="020B0604020202020204" pitchFamily="34" charset="0"/>
              <a:buChar char="•"/>
            </a:pPr>
            <a:r>
              <a:rPr lang="en-US" altLang="en-PK" sz="1600" dirty="0"/>
              <a:t>Defines four different implementations for the1000Mbps Ethernet.</a:t>
            </a:r>
            <a:endParaRPr lang="en-US" altLang="en-PK" sz="1600" b="1" dirty="0">
              <a:solidFill>
                <a:srgbClr val="C00000"/>
              </a:solidFill>
            </a:endParaRPr>
          </a:p>
        </p:txBody>
      </p:sp>
    </p:spTree>
    <p:extLst>
      <p:ext uri="{BB962C8B-B14F-4D97-AF65-F5344CB8AC3E}">
        <p14:creationId xmlns:p14="http://schemas.microsoft.com/office/powerpoint/2010/main" val="345766820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854075" y="1200150"/>
            <a:ext cx="3152775" cy="5080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 Cabling Options</a:t>
            </a:r>
          </a:p>
        </p:txBody>
      </p:sp>
      <p:pic>
        <p:nvPicPr>
          <p:cNvPr id="4" name="Picture 3">
            <a:extLst>
              <a:ext uri="{FF2B5EF4-FFF2-40B4-BE49-F238E27FC236}">
                <a16:creationId xmlns:a16="http://schemas.microsoft.com/office/drawing/2014/main" id="{D1F68E53-18F5-62C5-B483-0957BFFFCF1D}"/>
              </a:ext>
            </a:extLst>
          </p:cNvPr>
          <p:cNvPicPr>
            <a:picLocks noChangeAspect="1"/>
          </p:cNvPicPr>
          <p:nvPr/>
        </p:nvPicPr>
        <p:blipFill>
          <a:blip r:embed="rId2"/>
          <a:stretch>
            <a:fillRect/>
          </a:stretch>
        </p:blipFill>
        <p:spPr>
          <a:xfrm>
            <a:off x="2476499" y="2012565"/>
            <a:ext cx="5526515" cy="266441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83765094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854075" y="1200150"/>
            <a:ext cx="3152775" cy="50800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 Cabling Options</a:t>
            </a:r>
          </a:p>
        </p:txBody>
      </p:sp>
      <p:pic>
        <p:nvPicPr>
          <p:cNvPr id="5" name="Picture 4">
            <a:extLst>
              <a:ext uri="{FF2B5EF4-FFF2-40B4-BE49-F238E27FC236}">
                <a16:creationId xmlns:a16="http://schemas.microsoft.com/office/drawing/2014/main" id="{D481F49B-44C8-0B54-A0FC-E59ABE56CF2E}"/>
              </a:ext>
            </a:extLst>
          </p:cNvPr>
          <p:cNvPicPr>
            <a:picLocks noChangeAspect="1"/>
          </p:cNvPicPr>
          <p:nvPr/>
        </p:nvPicPr>
        <p:blipFill>
          <a:blip r:embed="rId2"/>
          <a:stretch>
            <a:fillRect/>
          </a:stretch>
        </p:blipFill>
        <p:spPr>
          <a:xfrm>
            <a:off x="2070100" y="2119857"/>
            <a:ext cx="5985490" cy="241746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7823949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330325" y="1606550"/>
            <a:ext cx="6727825" cy="23939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Gigabit Ethernet</a:t>
            </a:r>
          </a:p>
          <a:p>
            <a:pPr lvl="0"/>
            <a:endParaRPr lang="en-US" altLang="en-PK" sz="1600" dirty="0"/>
          </a:p>
          <a:p>
            <a:pPr lvl="0"/>
            <a:r>
              <a:rPr lang="en-US" altLang="en-PK" sz="1600" dirty="0"/>
              <a:t>Typical application of Gigabit Ethernet is to provide backbone connectivity:</a:t>
            </a:r>
          </a:p>
          <a:p>
            <a:pPr marL="285750" lvl="0" indent="-285750">
              <a:buFont typeface="Arial" panose="020B0604020202020204" pitchFamily="34" charset="0"/>
              <a:buChar char="•"/>
            </a:pPr>
            <a:r>
              <a:rPr lang="en-US" altLang="en-PK" sz="1600" dirty="0"/>
              <a:t>e.g. for central server and work group hubs</a:t>
            </a:r>
          </a:p>
          <a:p>
            <a:pPr marL="285750" lvl="0" indent="-285750">
              <a:buFont typeface="Arial" panose="020B0604020202020204" pitchFamily="34" charset="0"/>
              <a:buChar char="•"/>
            </a:pPr>
            <a:r>
              <a:rPr lang="en-US" altLang="en-PK" sz="1600" dirty="0"/>
              <a:t>Example: (see next slide)</a:t>
            </a:r>
          </a:p>
          <a:p>
            <a:pPr marL="285750" lvl="0" indent="-285750">
              <a:buFont typeface="Arial" panose="020B0604020202020204" pitchFamily="34" charset="0"/>
              <a:buChar char="•"/>
            </a:pPr>
            <a:r>
              <a:rPr lang="en-US" altLang="en-PK" sz="1600" dirty="0"/>
              <a:t>Workgroup hubs support both 1Gbps links to connect to the backbone Hub and to support high performance work group servers, and 100Mbps links to support high performance workstations, servers and 100Mbps hubs</a:t>
            </a:r>
            <a:endParaRPr lang="en-US" altLang="en-PK" sz="1600" b="1" dirty="0">
              <a:solidFill>
                <a:srgbClr val="C00000"/>
              </a:solidFill>
            </a:endParaRPr>
          </a:p>
        </p:txBody>
      </p:sp>
    </p:spTree>
    <p:extLst>
      <p:ext uri="{BB962C8B-B14F-4D97-AF65-F5344CB8AC3E}">
        <p14:creationId xmlns:p14="http://schemas.microsoft.com/office/powerpoint/2010/main" val="289901455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1BE691-8EA6-DCB9-54C4-984261FE6EF8}"/>
              </a:ext>
            </a:extLst>
          </p:cNvPr>
          <p:cNvPicPr>
            <a:picLocks noChangeAspect="1"/>
          </p:cNvPicPr>
          <p:nvPr/>
        </p:nvPicPr>
        <p:blipFill>
          <a:blip r:embed="rId2"/>
          <a:stretch>
            <a:fillRect/>
          </a:stretch>
        </p:blipFill>
        <p:spPr>
          <a:xfrm>
            <a:off x="1689099" y="944889"/>
            <a:ext cx="6299729" cy="378300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88853389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292225" y="1155700"/>
            <a:ext cx="6727825" cy="30416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LAN Architecture</a:t>
            </a:r>
          </a:p>
          <a:p>
            <a:pPr lvl="0"/>
            <a:endParaRPr lang="en-US" altLang="en-PK" sz="1600" dirty="0"/>
          </a:p>
          <a:p>
            <a:pPr lvl="0"/>
            <a:r>
              <a:rPr lang="en-US" altLang="en-PK" sz="1600" dirty="0"/>
              <a:t>LLC Services</a:t>
            </a:r>
          </a:p>
          <a:p>
            <a:pPr marL="285750" lvl="0" indent="-285750">
              <a:buFont typeface="Arial" panose="020B0604020202020204" pitchFamily="34" charset="0"/>
              <a:buChar char="•"/>
            </a:pPr>
            <a:r>
              <a:rPr lang="en-US" altLang="en-PK" sz="1600" dirty="0"/>
              <a:t>The LLC sublayer is responsible for supplying services to the user of the local area network.</a:t>
            </a:r>
          </a:p>
          <a:p>
            <a:pPr marL="285750" lvl="0" indent="-285750">
              <a:buFont typeface="Arial" panose="020B0604020202020204" pitchFamily="34" charset="0"/>
              <a:buChar char="•"/>
            </a:pPr>
            <a:r>
              <a:rPr lang="en-US" altLang="en-PK" sz="1600" dirty="0"/>
              <a:t>LLC provides connectionless and connection oriented services, Connectionless services may be acknowledged or unacknowledged</a:t>
            </a:r>
          </a:p>
          <a:p>
            <a:pPr marL="285750" lvl="0" indent="-285750">
              <a:buFont typeface="Arial" panose="020B0604020202020204" pitchFamily="34" charset="0"/>
              <a:buChar char="•"/>
            </a:pPr>
            <a:r>
              <a:rPr lang="en-US" altLang="en-PK" sz="1600" dirty="0"/>
              <a:t>The three services provided are:</a:t>
            </a:r>
          </a:p>
          <a:p>
            <a:pPr marL="285750" lvl="0" indent="-285750">
              <a:buFont typeface="Arial" panose="020B0604020202020204" pitchFamily="34" charset="0"/>
              <a:buChar char="•"/>
            </a:pPr>
            <a:r>
              <a:rPr lang="en-US" altLang="en-PK" sz="1600" dirty="0"/>
              <a:t>Unacknowledged connectionless service</a:t>
            </a:r>
          </a:p>
          <a:p>
            <a:pPr marL="285750" lvl="0" indent="-285750">
              <a:buFont typeface="Arial" panose="020B0604020202020204" pitchFamily="34" charset="0"/>
              <a:buChar char="•"/>
            </a:pPr>
            <a:r>
              <a:rPr lang="en-US" altLang="en-PK" sz="1600" dirty="0"/>
              <a:t>Acknowledged connectionless service </a:t>
            </a:r>
          </a:p>
          <a:p>
            <a:pPr marL="285750" lvl="0" indent="-285750">
              <a:buFont typeface="Arial" panose="020B0604020202020204" pitchFamily="34" charset="0"/>
              <a:buChar char="•"/>
            </a:pPr>
            <a:r>
              <a:rPr lang="en-US" altLang="en-PK" sz="1600" dirty="0"/>
              <a:t>Connection mode service</a:t>
            </a:r>
            <a:endParaRPr lang="en-US" altLang="en-PK" sz="1600" b="1" dirty="0">
              <a:solidFill>
                <a:srgbClr val="C00000"/>
              </a:solidFill>
            </a:endParaRPr>
          </a:p>
        </p:txBody>
      </p:sp>
    </p:spTree>
    <p:extLst>
      <p:ext uri="{BB962C8B-B14F-4D97-AF65-F5344CB8AC3E}">
        <p14:creationId xmlns:p14="http://schemas.microsoft.com/office/powerpoint/2010/main" val="2728879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762000" y="1225550"/>
            <a:ext cx="8026400" cy="30670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sz="1600" b="1" dirty="0"/>
              <a:t>IEEE Standard</a:t>
            </a:r>
          </a:p>
          <a:p>
            <a:pPr lvl="0"/>
            <a:endParaRPr lang="en-US" altLang="en-PK" sz="1600" dirty="0"/>
          </a:p>
          <a:p>
            <a:pPr lvl="0"/>
            <a:r>
              <a:rPr lang="en-US" altLang="en-PK" sz="1600" dirty="0"/>
              <a:t>Development of Ethernet</a:t>
            </a:r>
          </a:p>
          <a:p>
            <a:pPr marL="285750" lvl="0" indent="-285750">
              <a:buFont typeface="Arial" panose="020B0604020202020204" pitchFamily="34" charset="0"/>
              <a:buChar char="•"/>
            </a:pPr>
            <a:r>
              <a:rPr lang="en-US" altLang="en-PK" sz="1600" dirty="0"/>
              <a:t>Robert Metcalfe in his PhD thesis researched on LAN Technology.</a:t>
            </a:r>
          </a:p>
          <a:p>
            <a:pPr marL="285750" lvl="0" indent="-285750">
              <a:buFont typeface="Arial" panose="020B0604020202020204" pitchFamily="34" charset="0"/>
              <a:buChar char="•"/>
            </a:pPr>
            <a:r>
              <a:rPr lang="en-US" altLang="en-PK" sz="1600" dirty="0"/>
              <a:t>After Graduation he joined Xerox corporation and worked with a group which implemented Ethernet(1976).</a:t>
            </a:r>
          </a:p>
          <a:p>
            <a:pPr marL="285750" lvl="0" indent="-285750">
              <a:buFont typeface="Arial" panose="020B0604020202020204" pitchFamily="34" charset="0"/>
              <a:buChar char="•"/>
            </a:pPr>
            <a:r>
              <a:rPr lang="en-US" altLang="en-PK" sz="1600" dirty="0"/>
              <a:t>Later the concepts of Ethernet were written and proposed to the IEEE as a standard for LANs. The proposal was backed by Xerox, Intel and DEC.</a:t>
            </a:r>
          </a:p>
          <a:p>
            <a:pPr marL="285750" lvl="0" indent="-285750">
              <a:buFont typeface="Arial" panose="020B0604020202020204" pitchFamily="34" charset="0"/>
              <a:buChar char="•"/>
            </a:pPr>
            <a:r>
              <a:rPr lang="en-US" altLang="en-PK" sz="1600" dirty="0"/>
              <a:t>Two other proposals were presented to IEEE at about the same time. One backed by General motors and the other by IBM.</a:t>
            </a:r>
          </a:p>
        </p:txBody>
      </p:sp>
    </p:spTree>
    <p:extLst>
      <p:ext uri="{BB962C8B-B14F-4D97-AF65-F5344CB8AC3E}">
        <p14:creationId xmlns:p14="http://schemas.microsoft.com/office/powerpoint/2010/main" val="377282081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292225" y="1155700"/>
            <a:ext cx="6727825" cy="35496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b="1" dirty="0"/>
              <a:t>LAN Architecture</a:t>
            </a:r>
          </a:p>
          <a:p>
            <a:pPr lvl="0"/>
            <a:endParaRPr lang="en-US" altLang="en-PK" dirty="0"/>
          </a:p>
          <a:p>
            <a:pPr lvl="0"/>
            <a:r>
              <a:rPr lang="en-US" altLang="en-PK" dirty="0"/>
              <a:t>LLC Protocol</a:t>
            </a:r>
          </a:p>
          <a:p>
            <a:pPr marL="285750" lvl="0" indent="-285750">
              <a:buFont typeface="Arial" panose="020B0604020202020204" pitchFamily="34" charset="0"/>
              <a:buChar char="•"/>
            </a:pPr>
            <a:r>
              <a:rPr lang="en-US" altLang="en-PK" dirty="0"/>
              <a:t>LLC is modeled after HDLC in operation and format. The basic LLC protocol is modeled after HDLC and has similar functions and formats. The differences between the two protocols can be summarized as follows:</a:t>
            </a:r>
          </a:p>
          <a:p>
            <a:pPr marL="285750" lvl="0" indent="-285750">
              <a:buFont typeface="Arial" panose="020B0604020202020204" pitchFamily="34" charset="0"/>
              <a:buChar char="•"/>
            </a:pPr>
            <a:r>
              <a:rPr lang="en-US" altLang="en-PK" dirty="0"/>
              <a:t>LLC makes use of the asynchronous balanced mode of operation of HDLC, to support connection-mode LLC service; this is referred to as type 2 operation. The other HDLC modes are not employed.</a:t>
            </a:r>
          </a:p>
          <a:p>
            <a:pPr marL="285750" lvl="0" indent="-285750">
              <a:buFont typeface="Arial" panose="020B0604020202020204" pitchFamily="34" charset="0"/>
              <a:buChar char="•"/>
            </a:pPr>
            <a:r>
              <a:rPr lang="en-US" altLang="en-PK" dirty="0"/>
              <a:t>LLC supports an unacknowledged connectionless service using the unnumbered information PDU; this is known as type 1 operation.</a:t>
            </a:r>
          </a:p>
          <a:p>
            <a:pPr marL="285750" lvl="0" indent="-285750">
              <a:buFont typeface="Arial" panose="020B0604020202020204" pitchFamily="34" charset="0"/>
              <a:buChar char="•"/>
            </a:pPr>
            <a:r>
              <a:rPr lang="en-US" altLang="en-PK" dirty="0"/>
              <a:t>LLC supports an acknowledged connectionless service by using two new unnumbered PDUs; this is known as type 3 operation.</a:t>
            </a:r>
          </a:p>
          <a:p>
            <a:pPr marL="285750" lvl="0" indent="-285750">
              <a:buFont typeface="Arial" panose="020B0604020202020204" pitchFamily="34" charset="0"/>
              <a:buChar char="•"/>
            </a:pPr>
            <a:r>
              <a:rPr lang="en-US" altLang="en-PK" dirty="0"/>
              <a:t>LLC permits multiplexing by the use of LLC service access points(LSAPs)</a:t>
            </a:r>
          </a:p>
          <a:p>
            <a:pPr marL="285750" lvl="0" indent="-285750">
              <a:buFont typeface="Arial" panose="020B0604020202020204" pitchFamily="34" charset="0"/>
              <a:buChar char="•"/>
            </a:pPr>
            <a:r>
              <a:rPr lang="en-US" altLang="en-PK" dirty="0"/>
              <a:t>All three LLC protocols employ the same PDU format which consists of four fields</a:t>
            </a:r>
            <a:endParaRPr lang="en-US" altLang="en-PK" b="1" dirty="0">
              <a:solidFill>
                <a:srgbClr val="C00000"/>
              </a:solidFill>
            </a:endParaRPr>
          </a:p>
        </p:txBody>
      </p:sp>
    </p:spTree>
    <p:extLst>
      <p:ext uri="{BB962C8B-B14F-4D97-AF65-F5344CB8AC3E}">
        <p14:creationId xmlns:p14="http://schemas.microsoft.com/office/powerpoint/2010/main" val="169798044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EDEF0C-DA3B-080E-ECD5-06428E54D53E}"/>
              </a:ext>
            </a:extLst>
          </p:cNvPr>
          <p:cNvPicPr>
            <a:picLocks noChangeAspect="1"/>
          </p:cNvPicPr>
          <p:nvPr/>
        </p:nvPicPr>
        <p:blipFill>
          <a:blip r:embed="rId2"/>
          <a:stretch>
            <a:fillRect/>
          </a:stretch>
        </p:blipFill>
        <p:spPr>
          <a:xfrm>
            <a:off x="1447800" y="1094727"/>
            <a:ext cx="6780835" cy="359666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52904630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126B30-7D5D-9C04-C084-95F9E3939757}"/>
              </a:ext>
            </a:extLst>
          </p:cNvPr>
          <p:cNvPicPr>
            <a:picLocks noChangeAspect="1"/>
          </p:cNvPicPr>
          <p:nvPr/>
        </p:nvPicPr>
        <p:blipFill>
          <a:blip r:embed="rId2"/>
          <a:stretch>
            <a:fillRect/>
          </a:stretch>
        </p:blipFill>
        <p:spPr>
          <a:xfrm>
            <a:off x="1504950" y="1246628"/>
            <a:ext cx="6737350" cy="339199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55167423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292225" y="1155700"/>
            <a:ext cx="6727825" cy="35496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b="1" dirty="0"/>
              <a:t>LAN Architecture</a:t>
            </a:r>
          </a:p>
          <a:p>
            <a:pPr lvl="0"/>
            <a:endParaRPr lang="en-US" altLang="en-PK" dirty="0"/>
          </a:p>
          <a:p>
            <a:pPr lvl="0"/>
            <a:r>
              <a:rPr lang="en-US" altLang="en-PK" dirty="0"/>
              <a:t>LLC Service/Protocol association</a:t>
            </a:r>
          </a:p>
          <a:p>
            <a:pPr marL="285750" lvl="0" indent="-285750">
              <a:buFont typeface="Arial" panose="020B0604020202020204" pitchFamily="34" charset="0"/>
              <a:buChar char="•"/>
            </a:pPr>
            <a:r>
              <a:rPr lang="en-US" altLang="en-PK" dirty="0"/>
              <a:t>Unacknowledged connectionless service</a:t>
            </a:r>
          </a:p>
          <a:p>
            <a:pPr marL="285750" lvl="0" indent="-285750">
              <a:buFont typeface="Arial" panose="020B0604020202020204" pitchFamily="34" charset="0"/>
              <a:buChar char="•"/>
            </a:pPr>
            <a:r>
              <a:rPr lang="en-US" altLang="en-PK" dirty="0"/>
              <a:t>This service uses the following PDUs(UI, XID, TEST). </a:t>
            </a:r>
          </a:p>
          <a:p>
            <a:pPr marL="285750" lvl="0" indent="-285750">
              <a:buFont typeface="Arial" panose="020B0604020202020204" pitchFamily="34" charset="0"/>
              <a:buChar char="•"/>
            </a:pPr>
            <a:r>
              <a:rPr lang="en-US" altLang="en-PK" dirty="0"/>
              <a:t>The local user requests for data transfer from the LLC (DL-UNITDATA. request).</a:t>
            </a:r>
          </a:p>
          <a:p>
            <a:pPr marL="285750" lvl="0" indent="-285750">
              <a:buFont typeface="Arial" panose="020B0604020202020204" pitchFamily="34" charset="0"/>
              <a:buChar char="•"/>
            </a:pPr>
            <a:r>
              <a:rPr lang="en-US" altLang="en-PK" dirty="0"/>
              <a:t>The local LLC sends a UI-PDU to the remote LLC.</a:t>
            </a:r>
          </a:p>
          <a:p>
            <a:pPr marL="285750" lvl="0" indent="-285750">
              <a:buFont typeface="Arial" panose="020B0604020202020204" pitchFamily="34" charset="0"/>
              <a:buChar char="•"/>
            </a:pPr>
            <a:r>
              <a:rPr lang="en-US" altLang="en-PK" dirty="0"/>
              <a:t>The remote LLC informs the remote user of the data received (DL-UNITDATA. indication) </a:t>
            </a:r>
          </a:p>
          <a:p>
            <a:pPr marL="285750" lvl="0" indent="-285750">
              <a:buFont typeface="Arial" panose="020B0604020202020204" pitchFamily="34" charset="0"/>
              <a:buChar char="•"/>
            </a:pPr>
            <a:r>
              <a:rPr lang="en-US" altLang="en-PK" dirty="0"/>
              <a:t>Acknowledged connectionless service</a:t>
            </a:r>
          </a:p>
          <a:p>
            <a:pPr marL="285750" lvl="0" indent="-285750">
              <a:buFont typeface="Arial" panose="020B0604020202020204" pitchFamily="34" charset="0"/>
              <a:buChar char="•"/>
            </a:pPr>
            <a:r>
              <a:rPr lang="en-US" altLang="en-PK" dirty="0"/>
              <a:t>This service uses the following PDUs (AC). </a:t>
            </a:r>
          </a:p>
          <a:p>
            <a:pPr marL="285750" lvl="0" indent="-285750">
              <a:buFont typeface="Arial" panose="020B0604020202020204" pitchFamily="34" charset="0"/>
              <a:buChar char="•"/>
            </a:pPr>
            <a:r>
              <a:rPr lang="en-US" altLang="en-PK" dirty="0"/>
              <a:t>The local user requests for data transfer from the Luc (DATA-ACK. request).</a:t>
            </a:r>
          </a:p>
          <a:p>
            <a:pPr marL="285750" lvl="0" indent="-285750">
              <a:buFont typeface="Arial" panose="020B0604020202020204" pitchFamily="34" charset="0"/>
              <a:buChar char="•"/>
            </a:pPr>
            <a:r>
              <a:rPr lang="en-US" altLang="en-PK" dirty="0"/>
              <a:t>The local LLC sends an AC PDU with sequence number 0 to the remote LLC.</a:t>
            </a:r>
          </a:p>
          <a:p>
            <a:pPr marL="285750" lvl="0" indent="-285750">
              <a:buFont typeface="Arial" panose="020B0604020202020204" pitchFamily="34" charset="0"/>
              <a:buChar char="•"/>
            </a:pPr>
            <a:r>
              <a:rPr lang="en-US" altLang="en-PK" dirty="0"/>
              <a:t>The remote LLC informs the remote user of the data received (DL-DATA-ACK. indication) and also acknowledges the receipt by sending an AC PDU with sequence number 1</a:t>
            </a:r>
            <a:endParaRPr lang="en-US" altLang="en-PK" b="1" dirty="0">
              <a:solidFill>
                <a:srgbClr val="C00000"/>
              </a:solidFill>
            </a:endParaRPr>
          </a:p>
        </p:txBody>
      </p:sp>
    </p:spTree>
    <p:extLst>
      <p:ext uri="{BB962C8B-B14F-4D97-AF65-F5344CB8AC3E}">
        <p14:creationId xmlns:p14="http://schemas.microsoft.com/office/powerpoint/2010/main" val="204967055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292225" y="1155700"/>
            <a:ext cx="6727825" cy="35496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b="1" dirty="0"/>
              <a:t>LAN Architecture</a:t>
            </a:r>
          </a:p>
          <a:p>
            <a:pPr lvl="0"/>
            <a:endParaRPr lang="en-US" altLang="en-PK" dirty="0"/>
          </a:p>
          <a:p>
            <a:pPr lvl="0"/>
            <a:r>
              <a:rPr lang="en-US" altLang="en-PK" dirty="0"/>
              <a:t>LLC Service/Protocol association</a:t>
            </a:r>
          </a:p>
          <a:p>
            <a:pPr marL="285750" lvl="0" indent="-285750">
              <a:buFont typeface="Arial" panose="020B0604020202020204" pitchFamily="34" charset="0"/>
              <a:buChar char="•"/>
            </a:pPr>
            <a:r>
              <a:rPr lang="en-US" altLang="en-PK" dirty="0"/>
              <a:t>Connection oriented </a:t>
            </a:r>
            <a:r>
              <a:rPr lang="en-US" altLang="en-PK" dirty="0" err="1"/>
              <a:t>sevice</a:t>
            </a:r>
            <a:endParaRPr lang="en-US" altLang="en-PK" dirty="0"/>
          </a:p>
          <a:p>
            <a:pPr marL="285750" lvl="0" indent="-285750">
              <a:buFont typeface="Arial" panose="020B0604020202020204" pitchFamily="34" charset="0"/>
              <a:buChar char="•"/>
            </a:pPr>
            <a:r>
              <a:rPr lang="en-US" altLang="en-PK" b="1" dirty="0">
                <a:solidFill>
                  <a:srgbClr val="FF0000"/>
                </a:solidFill>
              </a:rPr>
              <a:t>Connection</a:t>
            </a:r>
          </a:p>
          <a:p>
            <a:pPr marL="285750" lvl="0" indent="-285750">
              <a:buFont typeface="Arial" panose="020B0604020202020204" pitchFamily="34" charset="0"/>
              <a:buChar char="•"/>
            </a:pPr>
            <a:r>
              <a:rPr lang="en-US" altLang="en-PK" dirty="0"/>
              <a:t>The local user requests a connection from the LLC (</a:t>
            </a:r>
            <a:r>
              <a:rPr lang="en-US" altLang="en-PK" dirty="0" err="1"/>
              <a:t>DL_CONNEC.request</a:t>
            </a:r>
            <a:r>
              <a:rPr lang="en-US" altLang="en-PK" dirty="0"/>
              <a:t>)</a:t>
            </a:r>
          </a:p>
          <a:p>
            <a:pPr marL="285750" lvl="0" indent="-285750">
              <a:buFont typeface="Arial" panose="020B0604020202020204" pitchFamily="34" charset="0"/>
              <a:buChar char="•"/>
            </a:pPr>
            <a:r>
              <a:rPr lang="en-US" altLang="en-PK" dirty="0"/>
              <a:t>The Local LLC sends an SABME PDU to the remote LLC. Remote LLC informs the remote user (DL-CONNET. indication)</a:t>
            </a:r>
          </a:p>
          <a:p>
            <a:pPr marL="285750" lvl="0" indent="-285750">
              <a:buFont typeface="Arial" panose="020B0604020202020204" pitchFamily="34" charset="0"/>
              <a:buChar char="•"/>
            </a:pPr>
            <a:r>
              <a:rPr lang="en-US" altLang="en-PK" dirty="0"/>
              <a:t>If the remote user agrees to the connection(DL-</a:t>
            </a:r>
            <a:r>
              <a:rPr lang="en-US" altLang="en-PK" dirty="0" err="1"/>
              <a:t>CONNET.response</a:t>
            </a:r>
            <a:r>
              <a:rPr lang="en-US" altLang="en-PK" dirty="0"/>
              <a:t>) remote LLC response with UA PDU to the local LLC</a:t>
            </a:r>
          </a:p>
          <a:p>
            <a:pPr marL="285750" lvl="0" indent="-285750">
              <a:buFont typeface="Arial" panose="020B0604020202020204" pitchFamily="34" charset="0"/>
              <a:buChar char="•"/>
            </a:pPr>
            <a:r>
              <a:rPr lang="en-US" altLang="en-PK" dirty="0"/>
              <a:t>The local LLC informs the local user (DL-</a:t>
            </a:r>
            <a:r>
              <a:rPr lang="en-US" altLang="en-PK" dirty="0" err="1"/>
              <a:t>CONNET.confirm</a:t>
            </a:r>
            <a:r>
              <a:rPr lang="en-US" altLang="en-PK" dirty="0"/>
              <a:t>)</a:t>
            </a:r>
            <a:endParaRPr lang="en-US" altLang="en-PK" b="1" dirty="0">
              <a:solidFill>
                <a:srgbClr val="C00000"/>
              </a:solidFill>
            </a:endParaRPr>
          </a:p>
        </p:txBody>
      </p:sp>
    </p:spTree>
    <p:extLst>
      <p:ext uri="{BB962C8B-B14F-4D97-AF65-F5344CB8AC3E}">
        <p14:creationId xmlns:p14="http://schemas.microsoft.com/office/powerpoint/2010/main" val="275219365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4B588-C561-D52E-468B-9FA1F83BEE26}"/>
              </a:ext>
            </a:extLst>
          </p:cNvPr>
          <p:cNvSpPr/>
          <p:nvPr/>
        </p:nvSpPr>
        <p:spPr>
          <a:xfrm>
            <a:off x="1292225" y="1155700"/>
            <a:ext cx="6727825" cy="3549650"/>
          </a:xfrm>
          <a:prstGeom prst="rect">
            <a:avLst/>
          </a:prstGeom>
          <a:ln/>
          <a:effectLst>
            <a:glow rad="139700">
              <a:schemeClr val="accent3">
                <a:satMod val="175000"/>
                <a:alpha val="40000"/>
              </a:schemeClr>
            </a:glow>
          </a:effectLst>
        </p:spPr>
        <p:style>
          <a:lnRef idx="2">
            <a:schemeClr val="accent2"/>
          </a:lnRef>
          <a:fillRef idx="1">
            <a:schemeClr val="lt1"/>
          </a:fillRef>
          <a:effectRef idx="0">
            <a:schemeClr val="accent2"/>
          </a:effectRef>
          <a:fontRef idx="minor">
            <a:schemeClr val="dk1"/>
          </a:fontRef>
        </p:style>
        <p:txBody>
          <a:bodyPr anchor="ctr"/>
          <a:lstStyle/>
          <a:p>
            <a:pPr lvl="0"/>
            <a:r>
              <a:rPr lang="en-US" altLang="en-PK" b="1" dirty="0"/>
              <a:t>LAN Architecture</a:t>
            </a:r>
          </a:p>
          <a:p>
            <a:pPr lvl="0"/>
            <a:endParaRPr lang="en-US" altLang="en-PK" dirty="0"/>
          </a:p>
          <a:p>
            <a:pPr marL="285750" lvl="0" indent="-285750">
              <a:buFont typeface="Arial" panose="020B0604020202020204" pitchFamily="34" charset="0"/>
              <a:buChar char="•"/>
            </a:pPr>
            <a:r>
              <a:rPr lang="en-US" altLang="en-PK" b="1" dirty="0">
                <a:solidFill>
                  <a:srgbClr val="FF0000"/>
                </a:solidFill>
              </a:rPr>
              <a:t>Data transfer</a:t>
            </a:r>
          </a:p>
          <a:p>
            <a:pPr marL="285750" lvl="0" indent="-285750">
              <a:buFont typeface="Arial" panose="020B0604020202020204" pitchFamily="34" charset="0"/>
              <a:buChar char="•"/>
            </a:pPr>
            <a:r>
              <a:rPr lang="en-US" altLang="en-PK" dirty="0"/>
              <a:t>The local user requests for data transfer from the LLC (DL-</a:t>
            </a:r>
            <a:r>
              <a:rPr lang="en-US" altLang="en-PK" dirty="0" err="1"/>
              <a:t>DATA.request</a:t>
            </a:r>
            <a:r>
              <a:rPr lang="en-US" altLang="en-PK" dirty="0"/>
              <a:t>)</a:t>
            </a:r>
          </a:p>
          <a:p>
            <a:pPr marL="285750" lvl="0" indent="-285750">
              <a:buFont typeface="Arial" panose="020B0604020202020204" pitchFamily="34" charset="0"/>
              <a:buChar char="•"/>
            </a:pPr>
            <a:r>
              <a:rPr lang="en-US" altLang="en-PK" dirty="0"/>
              <a:t>The local LLC sends an |-PDU to the remote LLC.</a:t>
            </a:r>
          </a:p>
          <a:p>
            <a:pPr marL="285750" lvl="0" indent="-285750">
              <a:buFont typeface="Arial" panose="020B0604020202020204" pitchFamily="34" charset="0"/>
              <a:buChar char="•"/>
            </a:pPr>
            <a:r>
              <a:rPr lang="en-US" altLang="en-PK" dirty="0"/>
              <a:t>The remote LLC informs the remote user of the data received (DL-_DATA. indication)</a:t>
            </a:r>
          </a:p>
          <a:p>
            <a:pPr marL="285750" lvl="0" indent="-285750">
              <a:buFont typeface="Arial" panose="020B0604020202020204" pitchFamily="34" charset="0"/>
              <a:buChar char="•"/>
            </a:pPr>
            <a:r>
              <a:rPr lang="en-US" altLang="en-PK" dirty="0"/>
              <a:t>Acknowledgement can be sent from the remote LLC using S-PDU. Piggybacking can take place if remote user has data to send. </a:t>
            </a:r>
          </a:p>
          <a:p>
            <a:pPr marL="285750" lvl="0" indent="-285750">
              <a:buFont typeface="Arial" panose="020B0604020202020204" pitchFamily="34" charset="0"/>
              <a:buChar char="•"/>
            </a:pPr>
            <a:r>
              <a:rPr lang="en-US" altLang="en-PK" b="1" dirty="0">
                <a:solidFill>
                  <a:srgbClr val="FF0000"/>
                </a:solidFill>
              </a:rPr>
              <a:t>Disconnection</a:t>
            </a:r>
          </a:p>
          <a:p>
            <a:pPr marL="285750" lvl="0" indent="-285750">
              <a:buFont typeface="Arial" panose="020B0604020202020204" pitchFamily="34" charset="0"/>
              <a:buChar char="•"/>
            </a:pPr>
            <a:r>
              <a:rPr lang="en-US" altLang="en-PK" dirty="0"/>
              <a:t>The local user requests a disconnection from the LLC(DL_DISCONNECT. request)</a:t>
            </a:r>
          </a:p>
          <a:p>
            <a:pPr marL="285750" lvl="0" indent="-285750">
              <a:buFont typeface="Arial" panose="020B0604020202020204" pitchFamily="34" charset="0"/>
              <a:buChar char="•"/>
            </a:pPr>
            <a:r>
              <a:rPr lang="en-US" altLang="en-PK" dirty="0"/>
              <a:t>The local LLC sends a DISC to the remote LLC</a:t>
            </a:r>
          </a:p>
          <a:p>
            <a:pPr marL="285750" lvl="0" indent="-285750">
              <a:buFont typeface="Arial" panose="020B0604020202020204" pitchFamily="34" charset="0"/>
              <a:buChar char="•"/>
            </a:pPr>
            <a:r>
              <a:rPr lang="en-US" altLang="en-PK" dirty="0"/>
              <a:t>The remote LLC informs the remote user of the request (DL-DISCONNECT. indication)</a:t>
            </a:r>
          </a:p>
          <a:p>
            <a:pPr marL="285750" lvl="0" indent="-285750">
              <a:buFont typeface="Arial" panose="020B0604020202020204" pitchFamily="34" charset="0"/>
              <a:buChar char="•"/>
            </a:pPr>
            <a:r>
              <a:rPr lang="en-US" altLang="en-PK" dirty="0"/>
              <a:t>The remote LLC sends a UA PDU to confirm the </a:t>
            </a:r>
            <a:r>
              <a:rPr lang="en-US" altLang="en-PK" dirty="0" err="1"/>
              <a:t>discon</a:t>
            </a:r>
            <a:r>
              <a:rPr lang="en-US" altLang="en-PK" dirty="0"/>
              <a:t> </a:t>
            </a:r>
            <a:r>
              <a:rPr lang="en-US" altLang="en-PK" dirty="0" err="1"/>
              <a:t>nec</a:t>
            </a:r>
            <a:r>
              <a:rPr lang="en-US" altLang="en-PK" dirty="0"/>
              <a:t> </a:t>
            </a:r>
            <a:endParaRPr lang="en-US" altLang="en-PK" b="1" dirty="0">
              <a:solidFill>
                <a:srgbClr val="C00000"/>
              </a:solidFill>
            </a:endParaRPr>
          </a:p>
        </p:txBody>
      </p:sp>
    </p:spTree>
    <p:extLst>
      <p:ext uri="{BB962C8B-B14F-4D97-AF65-F5344CB8AC3E}">
        <p14:creationId xmlns:p14="http://schemas.microsoft.com/office/powerpoint/2010/main" val="335818171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041525"/>
            <a:ext cx="9144000" cy="1060450"/>
          </a:xfrm>
          <a:prstGeom prst="rect">
            <a:avLst/>
          </a:prstGeom>
        </p:spPr>
        <p:txBody>
          <a:bodyPr anchor="ctr">
            <a:normAutofit/>
          </a:bodyPr>
          <a:lstStyle/>
          <a:p>
            <a:pPr algn="ctr"/>
            <a:r>
              <a:rPr lang="en-US" sz="3600" b="1" dirty="0"/>
              <a:t>Thank You !!!</a:t>
            </a:r>
            <a:endParaRPr lang="ru-RU" sz="3600" b="1" dirty="0"/>
          </a:p>
        </p:txBody>
      </p:sp>
    </p:spTree>
    <p:extLst>
      <p:ext uri="{BB962C8B-B14F-4D97-AF65-F5344CB8AC3E}">
        <p14:creationId xmlns:p14="http://schemas.microsoft.com/office/powerpoint/2010/main" val="9116187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50">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12699</TotalTime>
  <Words>4891</Words>
  <Application>Microsoft Office PowerPoint</Application>
  <PresentationFormat>On-screen Show (16:9)</PresentationFormat>
  <Paragraphs>525</Paragraphs>
  <Slides>96</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96</vt:i4>
      </vt:variant>
    </vt:vector>
  </HeadingPairs>
  <TitlesOfParts>
    <vt:vector size="99" baseType="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Пользователь</dc:creator>
  <cp:lastModifiedBy>Abul Nauman</cp:lastModifiedBy>
  <cp:revision>260</cp:revision>
  <dcterms:modified xsi:type="dcterms:W3CDTF">2025-02-07T05:19:17Z</dcterms:modified>
</cp:coreProperties>
</file>